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97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475" cy="498772"/>
          </a:xfrm>
          <a:prstGeom prst="rect">
            <a:avLst/>
          </a:prstGeom>
        </p:spPr>
        <p:txBody>
          <a:bodyPr vert="horz" lIns="98755" tIns="49378" rIns="98755" bIns="4937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8" y="1"/>
            <a:ext cx="2950475" cy="498772"/>
          </a:xfrm>
          <a:prstGeom prst="rect">
            <a:avLst/>
          </a:prstGeom>
        </p:spPr>
        <p:txBody>
          <a:bodyPr vert="horz" lIns="98755" tIns="49378" rIns="98755" bIns="49378" rtlCol="0"/>
          <a:lstStyle>
            <a:lvl1pPr algn="r">
              <a:defRPr sz="1300"/>
            </a:lvl1pPr>
          </a:lstStyle>
          <a:p>
            <a:fld id="{D1B27DA1-ABB1-4042-95EF-159B0F889290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755" tIns="49378" rIns="98755" bIns="4937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80" y="4784070"/>
            <a:ext cx="5447030" cy="3914239"/>
          </a:xfrm>
          <a:prstGeom prst="rect">
            <a:avLst/>
          </a:prstGeom>
        </p:spPr>
        <p:txBody>
          <a:bodyPr vert="horz" lIns="98755" tIns="49378" rIns="98755" bIns="49378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1"/>
          </a:xfrm>
          <a:prstGeom prst="rect">
            <a:avLst/>
          </a:prstGeom>
        </p:spPr>
        <p:txBody>
          <a:bodyPr vert="horz" lIns="98755" tIns="49378" rIns="98755" bIns="4937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8" y="9442154"/>
            <a:ext cx="2950475" cy="498771"/>
          </a:xfrm>
          <a:prstGeom prst="rect">
            <a:avLst/>
          </a:prstGeom>
        </p:spPr>
        <p:txBody>
          <a:bodyPr vert="horz" lIns="98755" tIns="49378" rIns="98755" bIns="49378" rtlCol="0" anchor="b"/>
          <a:lstStyle>
            <a:lvl1pPr algn="r">
              <a:defRPr sz="1300"/>
            </a:lvl1pPr>
          </a:lstStyle>
          <a:p>
            <a:fld id="{A92371E5-6F7A-4B07-8A55-052D03C745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957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GM is on the precipice of being a STEM city – we have</a:t>
            </a:r>
            <a:r>
              <a:rPr lang="en-GB" baseline="0" dirty="0"/>
              <a:t> everything we need (probably) </a:t>
            </a:r>
          </a:p>
          <a:p>
            <a:endParaRPr lang="en-GB" baseline="0" dirty="0"/>
          </a:p>
          <a:p>
            <a:r>
              <a:rPr lang="en-GB" baseline="0" dirty="0"/>
              <a:t>The complex ecosystem largely needs bringing together to have a shared understanding of what is there, then collaborate and mobilise together towards the similar objectives. Those who don’t will be left behind.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89691-F6B8-4DB3-86A3-170D2E75909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860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8D57-03A6-4AC6-A9B8-A46F9D5F3403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94EA8-4727-487D-A703-D831443D05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665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8D57-03A6-4AC6-A9B8-A46F9D5F3403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94EA8-4727-487D-A703-D831443D05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513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8D57-03A6-4AC6-A9B8-A46F9D5F3403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94EA8-4727-487D-A703-D831443D05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717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8D57-03A6-4AC6-A9B8-A46F9D5F3403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94EA8-4727-487D-A703-D831443D05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8832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8D57-03A6-4AC6-A9B8-A46F9D5F3403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94EA8-4727-487D-A703-D831443D05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768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8D57-03A6-4AC6-A9B8-A46F9D5F3403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94EA8-4727-487D-A703-D831443D05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02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8D57-03A6-4AC6-A9B8-A46F9D5F3403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94EA8-4727-487D-A703-D831443D05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545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8D57-03A6-4AC6-A9B8-A46F9D5F3403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94EA8-4727-487D-A703-D831443D05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568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8D57-03A6-4AC6-A9B8-A46F9D5F3403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94EA8-4727-487D-A703-D831443D05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018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8D57-03A6-4AC6-A9B8-A46F9D5F3403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94EA8-4727-487D-A703-D831443D05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051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8D57-03A6-4AC6-A9B8-A46F9D5F3403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94EA8-4727-487D-A703-D831443D05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60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C8D57-03A6-4AC6-A9B8-A46F9D5F3403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94EA8-4727-487D-A703-D831443D05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171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hyperlink" Target="https://www.google.co.uk/url?sa=i&amp;rct=j&amp;q=&amp;esrc=s&amp;source=images&amp;cd=&amp;ved=2ahUKEwiLxY-H_eXfAhXFLFAKHZulC7QQjRx6BAgBEAQ&amp;url=https://www.greatermanchester-ca.gov.uk/download/downloads/id/10/gm_growth_and_reform_plan.pdf&amp;psig=AOvVaw3WStnSYAo1ComoFUJ-pN3G&amp;ust=1547304621134590" TargetMode="External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11" Type="http://schemas.openxmlformats.org/officeDocument/2006/relationships/image" Target="../media/image6.png"/><Relationship Id="rId5" Type="http://schemas.microsoft.com/office/2007/relationships/hdphoto" Target="../media/hdphoto1.wdp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https://encrypted-tbn0.gstatic.com/images?q=tbn:ANd9GcRhwwc6aBZV9fD25WuFEJui9BXgLtVOh9MXpTO1C3PjdjkJTzxo" TargetMode="External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76169" y="91664"/>
            <a:ext cx="11915340" cy="4828925"/>
            <a:chOff x="230291" y="244665"/>
            <a:chExt cx="11864760" cy="4716960"/>
          </a:xfrm>
        </p:grpSpPr>
        <p:sp>
          <p:nvSpPr>
            <p:cNvPr id="15" name="Rounded Rectangle 14"/>
            <p:cNvSpPr/>
            <p:nvPr/>
          </p:nvSpPr>
          <p:spPr>
            <a:xfrm>
              <a:off x="230291" y="244665"/>
              <a:ext cx="5424902" cy="445535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616995" y="393405"/>
              <a:ext cx="19563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1400" b="1" u="sng" dirty="0">
                <a:solidFill>
                  <a:srgbClr val="605E5C"/>
                </a:solidFill>
              </a:endParaRPr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 rotWithShape="1">
            <a:blip r:embed="rId3"/>
            <a:srcRect l="7014" t="8804" r="3785" b="1362"/>
            <a:stretch/>
          </p:blipFill>
          <p:spPr>
            <a:xfrm>
              <a:off x="11057965" y="1514705"/>
              <a:ext cx="550099" cy="531239"/>
            </a:xfrm>
            <a:prstGeom prst="rect">
              <a:avLst/>
            </a:prstGeom>
          </p:spPr>
        </p:pic>
        <p:grpSp>
          <p:nvGrpSpPr>
            <p:cNvPr id="49" name="Group 48"/>
            <p:cNvGrpSpPr/>
            <p:nvPr/>
          </p:nvGrpSpPr>
          <p:grpSpPr>
            <a:xfrm>
              <a:off x="6197937" y="244665"/>
              <a:ext cx="5795587" cy="2196311"/>
              <a:chOff x="6191653" y="509820"/>
              <a:chExt cx="5795587" cy="2196311"/>
            </a:xfrm>
          </p:grpSpPr>
          <p:sp>
            <p:nvSpPr>
              <p:cNvPr id="19" name="Rounded Rectangle 18"/>
              <p:cNvSpPr/>
              <p:nvPr/>
            </p:nvSpPr>
            <p:spPr>
              <a:xfrm>
                <a:off x="6191653" y="509820"/>
                <a:ext cx="5795587" cy="219631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pic>
            <p:nvPicPr>
              <p:cNvPr id="46" name="Picture 4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1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534" t="11163" r="12322" b="6356"/>
              <a:stretch/>
            </p:blipFill>
            <p:spPr>
              <a:xfrm>
                <a:off x="6935942" y="584235"/>
                <a:ext cx="4172531" cy="2121896"/>
              </a:xfrm>
              <a:prstGeom prst="rect">
                <a:avLst/>
              </a:prstGeom>
            </p:spPr>
          </p:pic>
          <p:sp>
            <p:nvSpPr>
              <p:cNvPr id="40" name="Rounded Rectangle 39"/>
              <p:cNvSpPr/>
              <p:nvPr/>
            </p:nvSpPr>
            <p:spPr>
              <a:xfrm>
                <a:off x="6726809" y="846488"/>
                <a:ext cx="1319037" cy="562118"/>
              </a:xfrm>
              <a:prstGeom prst="roundRect">
                <a:avLst/>
              </a:prstGeom>
              <a:solidFill>
                <a:srgbClr val="829778"/>
              </a:solidFill>
              <a:ln>
                <a:solidFill>
                  <a:srgbClr val="82977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b="1" dirty="0" smtClean="0"/>
                  <a:t>1 Skills Cap project complete</a:t>
                </a:r>
                <a:endParaRPr lang="en-GB" sz="1200" b="1" dirty="0"/>
              </a:p>
            </p:txBody>
          </p:sp>
          <p:sp>
            <p:nvSpPr>
              <p:cNvPr id="41" name="Rounded Rectangle 40"/>
              <p:cNvSpPr/>
              <p:nvPr/>
            </p:nvSpPr>
            <p:spPr>
              <a:xfrm>
                <a:off x="6711472" y="1667662"/>
                <a:ext cx="1319037" cy="562118"/>
              </a:xfrm>
              <a:prstGeom prst="roundRect">
                <a:avLst/>
              </a:prstGeom>
              <a:solidFill>
                <a:srgbClr val="829778"/>
              </a:solidFill>
              <a:ln>
                <a:solidFill>
                  <a:srgbClr val="82977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b="1" dirty="0" smtClean="0"/>
                  <a:t>£52.7m match funding in quarter</a:t>
                </a:r>
                <a:endParaRPr lang="en-GB" sz="1100" b="1" dirty="0"/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>
                <a:off x="8538180" y="855782"/>
                <a:ext cx="1350935" cy="562118"/>
              </a:xfrm>
              <a:prstGeom prst="roundRect">
                <a:avLst/>
              </a:prstGeom>
              <a:solidFill>
                <a:srgbClr val="829778"/>
              </a:solidFill>
              <a:ln>
                <a:solidFill>
                  <a:srgbClr val="82977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b="1" dirty="0" smtClean="0"/>
                  <a:t>Final round of Skills Capital live</a:t>
                </a:r>
                <a:endParaRPr lang="en-GB" sz="1200" b="1" dirty="0"/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8538180" y="1674748"/>
                <a:ext cx="1319037" cy="562118"/>
              </a:xfrm>
              <a:prstGeom prst="roundRect">
                <a:avLst/>
              </a:prstGeom>
              <a:solidFill>
                <a:srgbClr val="829778"/>
              </a:solidFill>
              <a:ln>
                <a:solidFill>
                  <a:srgbClr val="82977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b="1" dirty="0" smtClean="0"/>
                  <a:t>2 projects commenced drawing</a:t>
                </a:r>
                <a:endParaRPr lang="en-GB" sz="1200" b="1" dirty="0"/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10261600" y="855782"/>
                <a:ext cx="1350935" cy="562118"/>
              </a:xfrm>
              <a:prstGeom prst="roundRect">
                <a:avLst/>
              </a:prstGeom>
              <a:solidFill>
                <a:srgbClr val="829778"/>
              </a:solidFill>
              <a:ln>
                <a:solidFill>
                  <a:srgbClr val="82977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b="1" dirty="0" smtClean="0"/>
                  <a:t>1 project breaking ground</a:t>
                </a:r>
                <a:endParaRPr lang="en-GB" sz="1100" b="1" dirty="0"/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10261600" y="1675763"/>
                <a:ext cx="1350935" cy="562118"/>
              </a:xfrm>
              <a:prstGeom prst="roundRect">
                <a:avLst/>
              </a:prstGeom>
              <a:solidFill>
                <a:srgbClr val="829778"/>
              </a:solidFill>
              <a:ln>
                <a:solidFill>
                  <a:srgbClr val="82977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b="1" dirty="0" smtClean="0"/>
                  <a:t>211 jobs created.</a:t>
                </a:r>
                <a:endParaRPr lang="en-GB" sz="1200" b="1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6317908" y="515738"/>
                <a:ext cx="19563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u="sng" dirty="0" smtClean="0">
                    <a:solidFill>
                      <a:srgbClr val="605E5C"/>
                    </a:solidFill>
                  </a:rPr>
                  <a:t>Milestones in quarter</a:t>
                </a:r>
                <a:endParaRPr lang="en-GB" sz="1400" b="1" u="sng" dirty="0">
                  <a:solidFill>
                    <a:srgbClr val="605E5C"/>
                  </a:solidFill>
                </a:endParaRPr>
              </a:p>
            </p:txBody>
          </p:sp>
        </p:grpSp>
        <p:grpSp>
          <p:nvGrpSpPr>
            <p:cNvPr id="100" name="Group 99"/>
            <p:cNvGrpSpPr/>
            <p:nvPr/>
          </p:nvGrpSpPr>
          <p:grpSpPr>
            <a:xfrm>
              <a:off x="324436" y="4202944"/>
              <a:ext cx="4008738" cy="758681"/>
              <a:chOff x="309646" y="4437489"/>
              <a:chExt cx="4008738" cy="702019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309646" y="4437489"/>
                <a:ext cx="1956391" cy="2847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sz="1400" b="1" u="sng" dirty="0">
                  <a:solidFill>
                    <a:srgbClr val="605E5C"/>
                  </a:solidFill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320534" y="4897436"/>
                <a:ext cx="977653" cy="2420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sz="1100" b="1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2831524" y="4575340"/>
                <a:ext cx="1486860" cy="256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5216882" y="2240039"/>
              <a:ext cx="15008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1400" b="1" i="1" dirty="0">
                <a:solidFill>
                  <a:schemeClr val="bg2"/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111884" y="1059261"/>
              <a:ext cx="498316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761" y="401385"/>
              <a:ext cx="1295273" cy="457883"/>
            </a:xfrm>
            <a:prstGeom prst="rect">
              <a:avLst/>
            </a:prstGeom>
          </p:spPr>
        </p:pic>
      </p:grpSp>
      <p:pic>
        <p:nvPicPr>
          <p:cNvPr id="79" name="Picture 78" descr="Image result for local growth fund greater manchester">
            <a:hlinkClick r:id="rId7" tgtFrame="&quot;_blank&quot;"/>
          </p:cNvPr>
          <p:cNvPicPr/>
          <p:nvPr/>
        </p:nvPicPr>
        <p:blipFill>
          <a:blip r:embed="rId8" r:link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980" y="268398"/>
            <a:ext cx="1333962" cy="44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Picture 79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8712" y="276567"/>
            <a:ext cx="1419242" cy="440125"/>
          </a:xfrm>
          <a:prstGeom prst="rect">
            <a:avLst/>
          </a:prstGeom>
        </p:spPr>
      </p:pic>
      <p:sp>
        <p:nvSpPr>
          <p:cNvPr id="81" name="TextBox 80"/>
          <p:cNvSpPr txBox="1"/>
          <p:nvPr/>
        </p:nvSpPr>
        <p:spPr>
          <a:xfrm>
            <a:off x="252878" y="760318"/>
            <a:ext cx="47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Local Growth Fund – Oct - Dec 2019 (Q3)</a:t>
            </a:r>
          </a:p>
          <a:p>
            <a:r>
              <a:rPr lang="en-GB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Skills and Economic development project update</a:t>
            </a:r>
            <a:endParaRPr lang="en-GB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466573"/>
              </p:ext>
            </p:extLst>
          </p:nvPr>
        </p:nvGraphicFramePr>
        <p:xfrm>
          <a:off x="5691815" y="2422369"/>
          <a:ext cx="6375273" cy="4304497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1212647">
                  <a:extLst>
                    <a:ext uri="{9D8B030D-6E8A-4147-A177-3AD203B41FA5}">
                      <a16:colId xmlns:a16="http://schemas.microsoft.com/office/drawing/2014/main" val="447478761"/>
                    </a:ext>
                  </a:extLst>
                </a:gridCol>
                <a:gridCol w="394111">
                  <a:extLst>
                    <a:ext uri="{9D8B030D-6E8A-4147-A177-3AD203B41FA5}">
                      <a16:colId xmlns:a16="http://schemas.microsoft.com/office/drawing/2014/main" val="2884477737"/>
                    </a:ext>
                  </a:extLst>
                </a:gridCol>
                <a:gridCol w="71501">
                  <a:extLst>
                    <a:ext uri="{9D8B030D-6E8A-4147-A177-3AD203B41FA5}">
                      <a16:colId xmlns:a16="http://schemas.microsoft.com/office/drawing/2014/main" val="1930309621"/>
                    </a:ext>
                  </a:extLst>
                </a:gridCol>
                <a:gridCol w="989564">
                  <a:extLst>
                    <a:ext uri="{9D8B030D-6E8A-4147-A177-3AD203B41FA5}">
                      <a16:colId xmlns:a16="http://schemas.microsoft.com/office/drawing/2014/main" val="3866085045"/>
                    </a:ext>
                  </a:extLst>
                </a:gridCol>
                <a:gridCol w="434082">
                  <a:extLst>
                    <a:ext uri="{9D8B030D-6E8A-4147-A177-3AD203B41FA5}">
                      <a16:colId xmlns:a16="http://schemas.microsoft.com/office/drawing/2014/main" val="2965321180"/>
                    </a:ext>
                  </a:extLst>
                </a:gridCol>
                <a:gridCol w="49161">
                  <a:extLst>
                    <a:ext uri="{9D8B030D-6E8A-4147-A177-3AD203B41FA5}">
                      <a16:colId xmlns:a16="http://schemas.microsoft.com/office/drawing/2014/main" val="1261283658"/>
                    </a:ext>
                  </a:extLst>
                </a:gridCol>
                <a:gridCol w="1052776">
                  <a:extLst>
                    <a:ext uri="{9D8B030D-6E8A-4147-A177-3AD203B41FA5}">
                      <a16:colId xmlns:a16="http://schemas.microsoft.com/office/drawing/2014/main" val="3451137575"/>
                    </a:ext>
                  </a:extLst>
                </a:gridCol>
                <a:gridCol w="406361">
                  <a:extLst>
                    <a:ext uri="{9D8B030D-6E8A-4147-A177-3AD203B41FA5}">
                      <a16:colId xmlns:a16="http://schemas.microsoft.com/office/drawing/2014/main" val="2982849498"/>
                    </a:ext>
                  </a:extLst>
                </a:gridCol>
                <a:gridCol w="170000">
                  <a:extLst>
                    <a:ext uri="{9D8B030D-6E8A-4147-A177-3AD203B41FA5}">
                      <a16:colId xmlns:a16="http://schemas.microsoft.com/office/drawing/2014/main" val="375042907"/>
                    </a:ext>
                  </a:extLst>
                </a:gridCol>
                <a:gridCol w="1110011">
                  <a:extLst>
                    <a:ext uri="{9D8B030D-6E8A-4147-A177-3AD203B41FA5}">
                      <a16:colId xmlns:a16="http://schemas.microsoft.com/office/drawing/2014/main" val="1005478188"/>
                    </a:ext>
                  </a:extLst>
                </a:gridCol>
                <a:gridCol w="485059">
                  <a:extLst>
                    <a:ext uri="{9D8B030D-6E8A-4147-A177-3AD203B41FA5}">
                      <a16:colId xmlns:a16="http://schemas.microsoft.com/office/drawing/2014/main" val="1860301536"/>
                    </a:ext>
                  </a:extLst>
                </a:gridCol>
              </a:tblGrid>
              <a:tr h="283268">
                <a:tc gridSpan="11">
                  <a:txBody>
                    <a:bodyPr/>
                    <a:lstStyle/>
                    <a:p>
                      <a:pPr algn="just" fontAlgn="b"/>
                      <a:r>
                        <a:rPr lang="en-GB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Portfolio</a:t>
                      </a:r>
                      <a:r>
                        <a:rPr lang="en-GB" sz="2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of projects                                 </a:t>
                      </a:r>
                      <a:r>
                        <a:rPr lang="en-GB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*total project values and status*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0055056"/>
                  </a:ext>
                </a:extLst>
              </a:tr>
              <a:tr h="28326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500" b="1" u="none" strike="noStrike" dirty="0">
                          <a:effectLst/>
                        </a:rPr>
                        <a:t>Complete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500" b="1" u="none" strike="noStrike" dirty="0">
                          <a:effectLst/>
                        </a:rPr>
                        <a:t>In Delivery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 delivery</a:t>
                      </a:r>
                      <a:endParaRPr lang="en-GB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500" b="1" u="none" strike="noStrike" dirty="0">
                          <a:effectLst/>
                        </a:rPr>
                        <a:t>Contracts drafting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453860"/>
                  </a:ext>
                </a:extLst>
              </a:tr>
              <a:tr h="138276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extLst>
                  <a:ext uri="{0D108BD9-81ED-4DB2-BD59-A6C34878D82A}">
                    <a16:rowId xmlns:a16="http://schemas.microsoft.com/office/drawing/2014/main" val="675004429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</a:rPr>
                        <a:t>Skills Cap Salford College</a:t>
                      </a:r>
                      <a:endParaRPr lang="en-GB" sz="1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 smtClean="0">
                          <a:effectLst/>
                        </a:rPr>
                        <a:t>4m</a:t>
                      </a:r>
                      <a:endParaRPr lang="en-GB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</a:rPr>
                        <a:t>Life Sciences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 smtClean="0">
                          <a:effectLst/>
                        </a:rPr>
                        <a:t>31m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Protos</a:t>
                      </a:r>
                      <a:endParaRPr lang="en-GB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17m</a:t>
                      </a:r>
                      <a:endParaRPr lang="en-GB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</a:rPr>
                        <a:t>Cyber Security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 smtClean="0">
                          <a:effectLst/>
                        </a:rPr>
                        <a:t>10m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extLst>
                  <a:ext uri="{0D108BD9-81ED-4DB2-BD59-A6C34878D82A}">
                    <a16:rowId xmlns:a16="http://schemas.microsoft.com/office/drawing/2014/main" val="977110113"/>
                  </a:ext>
                </a:extLst>
              </a:tr>
              <a:tr h="30208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</a:rPr>
                        <a:t>Skills Cap </a:t>
                      </a:r>
                      <a:r>
                        <a:rPr lang="en-GB" sz="1000" b="1" u="none" strike="noStrike" dirty="0" smtClean="0">
                          <a:effectLst/>
                        </a:rPr>
                        <a:t>Tameside College/ </a:t>
                      </a:r>
                      <a:r>
                        <a:rPr lang="en-GB" sz="1000" b="1" u="none" strike="noStrike" dirty="0">
                          <a:effectLst/>
                        </a:rPr>
                        <a:t>MBC</a:t>
                      </a:r>
                      <a:endParaRPr lang="en-GB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 smtClean="0">
                          <a:effectLst/>
                        </a:rPr>
                        <a:t>18m</a:t>
                      </a:r>
                      <a:endParaRPr lang="en-GB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</a:rPr>
                        <a:t>GC Productivity programme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 smtClean="0">
                          <a:effectLst/>
                        </a:rPr>
                        <a:t>35m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Broughton House</a:t>
                      </a:r>
                      <a:endParaRPr lang="en-GB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14m</a:t>
                      </a:r>
                      <a:endParaRPr lang="en-GB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5822" marR="5822" marT="5822" marB="0" anchor="b"/>
                </a:tc>
                <a:extLst>
                  <a:ext uri="{0D108BD9-81ED-4DB2-BD59-A6C34878D82A}">
                    <a16:rowId xmlns:a16="http://schemas.microsoft.com/office/drawing/2014/main" val="781526604"/>
                  </a:ext>
                </a:extLst>
              </a:tr>
              <a:tr h="40465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</a:rPr>
                        <a:t>Skills Cap Tside College equipment</a:t>
                      </a:r>
                      <a:endParaRPr lang="en-GB" sz="1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 smtClean="0">
                          <a:effectLst/>
                        </a:rPr>
                        <a:t>1m</a:t>
                      </a:r>
                      <a:endParaRPr lang="en-GB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</a:rPr>
                        <a:t>Skills Cap Stockport College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 smtClean="0">
                          <a:effectLst/>
                        </a:rPr>
                        <a:t>23m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Project</a:t>
                      </a:r>
                      <a:r>
                        <a:rPr lang="en-GB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Q</a:t>
                      </a:r>
                      <a:endParaRPr lang="en-GB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24m</a:t>
                      </a:r>
                      <a:endParaRPr lang="en-GB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5822" marR="5822" marT="5822" marB="0" anchor="b"/>
                </a:tc>
                <a:extLst>
                  <a:ext uri="{0D108BD9-81ED-4DB2-BD59-A6C34878D82A}">
                    <a16:rowId xmlns:a16="http://schemas.microsoft.com/office/drawing/2014/main" val="3292282907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</a:rPr>
                        <a:t>Skills Cap GC Salford</a:t>
                      </a:r>
                      <a:endParaRPr lang="en-GB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90k</a:t>
                      </a:r>
                      <a:endParaRPr lang="en-GB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</a:rPr>
                        <a:t>MMU - SODA (ISSM)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 smtClean="0">
                          <a:effectLst/>
                        </a:rPr>
                        <a:t>35m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</a:rPr>
                        <a:t>UOM - Pankhurst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 smtClean="0">
                          <a:effectLst/>
                        </a:rPr>
                        <a:t>15m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5822" marR="5822" marT="5822" marB="0" anchor="b"/>
                </a:tc>
                <a:extLst>
                  <a:ext uri="{0D108BD9-81ED-4DB2-BD59-A6C34878D82A}">
                    <a16:rowId xmlns:a16="http://schemas.microsoft.com/office/drawing/2014/main" val="440105724"/>
                  </a:ext>
                </a:extLst>
              </a:tr>
              <a:tr h="238895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</a:rPr>
                        <a:t>Skills Cap Mantra</a:t>
                      </a:r>
                      <a:endParaRPr lang="en-GB" sz="1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 smtClean="0">
                          <a:effectLst/>
                        </a:rPr>
                        <a:t>1m</a:t>
                      </a:r>
                      <a:endParaRPr lang="en-GB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</a:rPr>
                        <a:t>Skills Cap Leigh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 smtClean="0">
                          <a:effectLst/>
                        </a:rPr>
                        <a:t>800k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</a:rPr>
                        <a:t>Skills Cap Bury College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 smtClean="0">
                          <a:effectLst/>
                        </a:rPr>
                        <a:t>7m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extLst>
                  <a:ext uri="{0D108BD9-81ED-4DB2-BD59-A6C34878D82A}">
                    <a16:rowId xmlns:a16="http://schemas.microsoft.com/office/drawing/2014/main" val="3344767351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</a:rPr>
                        <a:t>UOM - GEIC</a:t>
                      </a:r>
                      <a:endParaRPr lang="en-GB" sz="1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 smtClean="0">
                          <a:effectLst/>
                        </a:rPr>
                        <a:t>10m</a:t>
                      </a:r>
                      <a:endParaRPr lang="en-GB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</a:rPr>
                        <a:t>Skills Cap Bolton College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 smtClean="0">
                          <a:effectLst/>
                        </a:rPr>
                        <a:t>30m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</a:rPr>
                        <a:t>Skills Cap Oldham College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 smtClean="0">
                          <a:effectLst/>
                        </a:rPr>
                        <a:t>9m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extLst>
                  <a:ext uri="{0D108BD9-81ED-4DB2-BD59-A6C34878D82A}">
                    <a16:rowId xmlns:a16="http://schemas.microsoft.com/office/drawing/2014/main" val="3689056181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</a:rPr>
                        <a:t>Growth Hub</a:t>
                      </a:r>
                      <a:endParaRPr lang="en-GB" sz="1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</a:rPr>
                        <a:t>512k pa</a:t>
                      </a:r>
                      <a:endParaRPr lang="en-GB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</a:rPr>
                        <a:t>Skills Cap Wigan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 smtClean="0">
                          <a:effectLst/>
                        </a:rPr>
                        <a:t>1.8m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extLst>
                  <a:ext uri="{0D108BD9-81ED-4DB2-BD59-A6C34878D82A}">
                    <a16:rowId xmlns:a16="http://schemas.microsoft.com/office/drawing/2014/main" val="2795846964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</a:rPr>
                        <a:t>Business Support Digital </a:t>
                      </a:r>
                      <a:endParaRPr lang="en-GB" sz="1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</a:rPr>
                        <a:t>1m</a:t>
                      </a:r>
                      <a:endParaRPr lang="en-GB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</a:rPr>
                        <a:t>Skills Cap LTE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 smtClean="0">
                          <a:effectLst/>
                        </a:rPr>
                        <a:t>139m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extLst>
                  <a:ext uri="{0D108BD9-81ED-4DB2-BD59-A6C34878D82A}">
                    <a16:rowId xmlns:a16="http://schemas.microsoft.com/office/drawing/2014/main" val="4222355408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</a:rPr>
                        <a:t>Skills Cap Tside BR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 smtClean="0">
                          <a:effectLst/>
                        </a:rPr>
                        <a:t>10m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extLst>
                  <a:ext uri="{0D108BD9-81ED-4DB2-BD59-A6C34878D82A}">
                    <a16:rowId xmlns:a16="http://schemas.microsoft.com/office/drawing/2014/main" val="3979308631"/>
                  </a:ext>
                </a:extLst>
              </a:tr>
              <a:tr h="238895"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extLst>
                  <a:ext uri="{0D108BD9-81ED-4DB2-BD59-A6C34878D82A}">
                    <a16:rowId xmlns:a16="http://schemas.microsoft.com/office/drawing/2014/main" val="3428248996"/>
                  </a:ext>
                </a:extLst>
              </a:tr>
              <a:tr h="238895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1" u="none" strike="noStrike" dirty="0">
                          <a:effectLst/>
                        </a:rPr>
                        <a:t>Total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1" u="none" strike="noStrike" dirty="0" smtClean="0">
                          <a:effectLst/>
                        </a:rPr>
                        <a:t>36.4m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1" u="none" strike="noStrike" dirty="0">
                          <a:effectLst/>
                        </a:rPr>
                        <a:t>Total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1" u="none" strike="noStrike" dirty="0" smtClean="0">
                          <a:effectLst/>
                        </a:rPr>
                        <a:t>86m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1" u="none" strike="noStrike">
                          <a:effectLst/>
                        </a:rPr>
                        <a:t>Total</a:t>
                      </a:r>
                      <a:endParaRPr lang="en-GB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1" u="none" strike="noStrike" dirty="0" smtClean="0">
                          <a:effectLst/>
                        </a:rPr>
                        <a:t>5m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" marR="5822" marT="5822" marB="0" anchor="b"/>
                </a:tc>
                <a:extLst>
                  <a:ext uri="{0D108BD9-81ED-4DB2-BD59-A6C34878D82A}">
                    <a16:rowId xmlns:a16="http://schemas.microsoft.com/office/drawing/2014/main" val="271393088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2022" y="1309240"/>
            <a:ext cx="11730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Financial performance</a:t>
            </a:r>
          </a:p>
          <a:p>
            <a:endParaRPr lang="en-GB" dirty="0"/>
          </a:p>
          <a:p>
            <a:r>
              <a:rPr lang="en-GB" dirty="0" smtClean="0"/>
              <a:t>	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88" name="Picture 87"/>
          <p:cNvPicPr>
            <a:picLocks noChangeAspect="1"/>
          </p:cNvPicPr>
          <p:nvPr/>
        </p:nvPicPr>
        <p:blipFill rotWithShape="1">
          <a:blip r:embed="rId11"/>
          <a:srcRect l="9967" t="7220" r="4138" b="1623"/>
          <a:stretch/>
        </p:blipFill>
        <p:spPr>
          <a:xfrm>
            <a:off x="4909049" y="896696"/>
            <a:ext cx="1489336" cy="1493772"/>
          </a:xfrm>
          <a:prstGeom prst="round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 rotWithShape="1">
          <a:blip r:embed="rId1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8611" t="7155" r="19396" b="13640"/>
          <a:stretch/>
        </p:blipFill>
        <p:spPr>
          <a:xfrm>
            <a:off x="536741" y="1754422"/>
            <a:ext cx="503362" cy="483568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 rotWithShape="1">
          <a:blip r:embed="rId13">
            <a:grayscl/>
          </a:blip>
          <a:srcRect l="4522" t="8529" b="3540"/>
          <a:stretch/>
        </p:blipFill>
        <p:spPr>
          <a:xfrm>
            <a:off x="4513936" y="2671871"/>
            <a:ext cx="833786" cy="72936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596803" y="2679666"/>
            <a:ext cx="6680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err="1" smtClean="0"/>
              <a:t>Comms</a:t>
            </a:r>
            <a:endParaRPr lang="en-GB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460582" y="1455644"/>
            <a:ext cx="3328758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£18.9m </a:t>
            </a:r>
            <a:r>
              <a:rPr lang="en-GB" sz="1050" dirty="0"/>
              <a:t>spent in quarter on Skills and ED&amp;R of a total </a:t>
            </a:r>
            <a:r>
              <a:rPr lang="en-GB" sz="1050" smtClean="0"/>
              <a:t>£</a:t>
            </a:r>
            <a:r>
              <a:rPr lang="en-GB" sz="1050" smtClean="0"/>
              <a:t>28.9m </a:t>
            </a:r>
            <a:r>
              <a:rPr lang="en-GB" sz="1050" dirty="0"/>
              <a:t>reported in quarter</a:t>
            </a:r>
            <a:r>
              <a:rPr lang="en-GB" sz="1050" dirty="0" smtClean="0"/>
              <a:t>.</a:t>
            </a:r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 smtClean="0"/>
          </a:p>
        </p:txBody>
      </p:sp>
      <p:sp>
        <p:nvSpPr>
          <p:cNvPr id="93" name="TextBox 92"/>
          <p:cNvSpPr txBox="1"/>
          <p:nvPr/>
        </p:nvSpPr>
        <p:spPr>
          <a:xfrm>
            <a:off x="350673" y="2466053"/>
            <a:ext cx="42501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 smtClean="0"/>
              <a:t>Groundbreaking</a:t>
            </a:r>
            <a:r>
              <a:rPr lang="en-GB" sz="1200" dirty="0" smtClean="0"/>
              <a:t> ceremony at MMU School of Digital Arts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Further improvements to LEP website including Skills Capital case study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R3 of Skills Capital went live in this quarter, good response.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453264" y="3594144"/>
            <a:ext cx="15847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Risk Management</a:t>
            </a:r>
            <a:endParaRPr lang="en-GB" sz="1200" b="1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1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18981" r="-3118" b="1337"/>
          <a:stretch/>
        </p:blipFill>
        <p:spPr>
          <a:xfrm>
            <a:off x="533157" y="3829537"/>
            <a:ext cx="712476" cy="55053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310053" y="3585186"/>
            <a:ext cx="16753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Green –  </a:t>
            </a:r>
            <a:r>
              <a:rPr lang="en-GB" sz="1200" dirty="0"/>
              <a:t>7</a:t>
            </a:r>
            <a:r>
              <a:rPr lang="en-GB" sz="1200" dirty="0" smtClean="0"/>
              <a:t>        AG - 8 </a:t>
            </a:r>
          </a:p>
          <a:p>
            <a:r>
              <a:rPr lang="en-GB" sz="1200" dirty="0" smtClean="0"/>
              <a:t>Amber – 6</a:t>
            </a:r>
          </a:p>
          <a:p>
            <a:r>
              <a:rPr lang="en-GB" sz="1200" dirty="0" smtClean="0"/>
              <a:t>AR – 3              Red - 0 </a:t>
            </a:r>
            <a:endParaRPr lang="en-GB" sz="1200" dirty="0"/>
          </a:p>
        </p:txBody>
      </p:sp>
      <p:sp>
        <p:nvSpPr>
          <p:cNvPr id="38" name="Rounded Rectangle 37"/>
          <p:cNvSpPr/>
          <p:nvPr/>
        </p:nvSpPr>
        <p:spPr>
          <a:xfrm>
            <a:off x="39356" y="4880201"/>
            <a:ext cx="5369316" cy="178685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825646" y="4832066"/>
            <a:ext cx="4844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2">
                    <a:lumMod val="50000"/>
                  </a:schemeClr>
                </a:solidFill>
              </a:rPr>
              <a:t>Expected Outputs</a:t>
            </a:r>
            <a:endParaRPr lang="en-GB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24136" y="1037482"/>
            <a:ext cx="101663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£140m LGF </a:t>
            </a:r>
            <a:r>
              <a:rPr lang="en-GB" sz="1100" dirty="0" smtClean="0">
                <a:solidFill>
                  <a:schemeClr val="bg1"/>
                </a:solidFill>
              </a:rPr>
              <a:t>allocated for Skills and Economic Development </a:t>
            </a: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3901640" y="5283601"/>
            <a:ext cx="1324660" cy="575461"/>
          </a:xfrm>
          <a:prstGeom prst="roundRect">
            <a:avLst/>
          </a:prstGeom>
          <a:solidFill>
            <a:srgbClr val="829778"/>
          </a:solidFill>
          <a:ln>
            <a:solidFill>
              <a:srgbClr val="8297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Attract </a:t>
            </a:r>
            <a:r>
              <a:rPr lang="en-GB" sz="1200" b="1" dirty="0"/>
              <a:t>£210m of match funding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533157" y="5986123"/>
            <a:ext cx="1324660" cy="575461"/>
          </a:xfrm>
          <a:prstGeom prst="roundRect">
            <a:avLst/>
          </a:prstGeom>
          <a:solidFill>
            <a:srgbClr val="829778"/>
          </a:solidFill>
          <a:ln>
            <a:solidFill>
              <a:srgbClr val="8297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Create 2000 jobs</a:t>
            </a:r>
            <a:endParaRPr lang="en-GB" sz="1200" b="1" dirty="0"/>
          </a:p>
        </p:txBody>
      </p:sp>
      <p:sp>
        <p:nvSpPr>
          <p:cNvPr id="50" name="Rounded Rectangle 49"/>
          <p:cNvSpPr/>
          <p:nvPr/>
        </p:nvSpPr>
        <p:spPr>
          <a:xfrm>
            <a:off x="2283294" y="5321423"/>
            <a:ext cx="1324660" cy="575461"/>
          </a:xfrm>
          <a:prstGeom prst="roundRect">
            <a:avLst/>
          </a:prstGeom>
          <a:solidFill>
            <a:srgbClr val="829778"/>
          </a:solidFill>
          <a:ln>
            <a:solidFill>
              <a:srgbClr val="8297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Create pathways to higher skills</a:t>
            </a:r>
            <a:endParaRPr lang="en-GB" sz="1200" b="1" dirty="0"/>
          </a:p>
        </p:txBody>
      </p:sp>
      <p:sp>
        <p:nvSpPr>
          <p:cNvPr id="51" name="Rounded Rectangle 50"/>
          <p:cNvSpPr/>
          <p:nvPr/>
        </p:nvSpPr>
        <p:spPr>
          <a:xfrm>
            <a:off x="512366" y="5331697"/>
            <a:ext cx="1324660" cy="575461"/>
          </a:xfrm>
          <a:prstGeom prst="roundRect">
            <a:avLst/>
          </a:prstGeom>
          <a:solidFill>
            <a:srgbClr val="829778"/>
          </a:solidFill>
          <a:ln>
            <a:solidFill>
              <a:srgbClr val="8297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Create centres of excellence for growth sectors</a:t>
            </a:r>
            <a:endParaRPr lang="en-GB" sz="12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282753" y="1364781"/>
            <a:ext cx="4524336" cy="974154"/>
          </a:xfrm>
          <a:prstGeom prst="round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252878" y="2404365"/>
            <a:ext cx="5289728" cy="1110757"/>
          </a:xfrm>
          <a:prstGeom prst="round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ounded Rectangle 75"/>
          <p:cNvSpPr/>
          <p:nvPr/>
        </p:nvSpPr>
        <p:spPr>
          <a:xfrm>
            <a:off x="266741" y="3565499"/>
            <a:ext cx="5080981" cy="798057"/>
          </a:xfrm>
          <a:prstGeom prst="round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8" name="Rounded Rectangle 77"/>
          <p:cNvSpPr/>
          <p:nvPr/>
        </p:nvSpPr>
        <p:spPr>
          <a:xfrm>
            <a:off x="2310053" y="6003065"/>
            <a:ext cx="1324660" cy="575461"/>
          </a:xfrm>
          <a:prstGeom prst="roundRect">
            <a:avLst/>
          </a:prstGeom>
          <a:solidFill>
            <a:srgbClr val="829778"/>
          </a:solidFill>
          <a:ln>
            <a:solidFill>
              <a:srgbClr val="8297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Supporting enterprises</a:t>
            </a:r>
            <a:endParaRPr lang="en-GB" sz="12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3754980" y="3585433"/>
            <a:ext cx="1477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No Change– 19</a:t>
            </a:r>
          </a:p>
          <a:p>
            <a:r>
              <a:rPr lang="en-GB" sz="1200" dirty="0" smtClean="0"/>
              <a:t>Risk reduced – 2</a:t>
            </a:r>
          </a:p>
          <a:p>
            <a:r>
              <a:rPr lang="en-GB" sz="1200" dirty="0" smtClean="0"/>
              <a:t>Risk increased– 3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1338846" y="3796687"/>
            <a:ext cx="990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24 Projects on Q2 return</a:t>
            </a:r>
            <a:endParaRPr lang="en-GB" sz="1200" dirty="0"/>
          </a:p>
        </p:txBody>
      </p:sp>
      <p:sp>
        <p:nvSpPr>
          <p:cNvPr id="53" name="Rounded Rectangle 52"/>
          <p:cNvSpPr/>
          <p:nvPr/>
        </p:nvSpPr>
        <p:spPr>
          <a:xfrm>
            <a:off x="3917856" y="5973797"/>
            <a:ext cx="1324660" cy="575461"/>
          </a:xfrm>
          <a:prstGeom prst="roundRect">
            <a:avLst/>
          </a:prstGeom>
          <a:solidFill>
            <a:srgbClr val="829778"/>
          </a:solidFill>
          <a:ln>
            <a:solidFill>
              <a:srgbClr val="8297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Support 5400 additional learners</a:t>
            </a:r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206086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357</Words>
  <Application>Microsoft Office PowerPoint</Application>
  <PresentationFormat>Widescreen</PresentationFormat>
  <Paragraphs>97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GMFRS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Gaskell, Catherine</dc:creator>
  <cp:lastModifiedBy>Gaskell, Catherine</cp:lastModifiedBy>
  <cp:revision>62</cp:revision>
  <cp:lastPrinted>2019-05-23T08:32:51Z</cp:lastPrinted>
  <dcterms:created xsi:type="dcterms:W3CDTF">2019-05-08T12:43:28Z</dcterms:created>
  <dcterms:modified xsi:type="dcterms:W3CDTF">2020-02-18T10:12:38Z</dcterms:modified>
</cp:coreProperties>
</file>