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0.jp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14355763"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830" autoAdjust="0"/>
    <p:restoredTop sz="94330" autoAdjust="0"/>
  </p:normalViewPr>
  <p:slideViewPr>
    <p:cSldViewPr>
      <p:cViewPr varScale="1">
        <p:scale>
          <a:sx n="65" d="100"/>
          <a:sy n="65" d="100"/>
        </p:scale>
        <p:origin x="220" y="32"/>
      </p:cViewPr>
      <p:guideLst>
        <p:guide orient="horz" pos="2880"/>
        <p:guide pos="2160"/>
      </p:guideLst>
    </p:cSldViewPr>
  </p:slideViewPr>
  <p:notesTextViewPr>
    <p:cViewPr>
      <p:scale>
        <a:sx n="66" d="100"/>
        <a:sy n="66"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6221413"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8131175" y="0"/>
            <a:ext cx="6221413" cy="496888"/>
          </a:xfrm>
          <a:prstGeom prst="rect">
            <a:avLst/>
          </a:prstGeom>
        </p:spPr>
        <p:txBody>
          <a:bodyPr vert="horz" lIns="91440" tIns="45720" rIns="91440" bIns="45720" rtlCol="0"/>
          <a:lstStyle>
            <a:lvl1pPr algn="r">
              <a:defRPr sz="1200"/>
            </a:lvl1pPr>
          </a:lstStyle>
          <a:p>
            <a:fld id="{0533E4E5-CDA6-4D46-8CDD-80211F9EC991}" type="datetimeFigureOut">
              <a:rPr lang="en-GB" smtClean="0"/>
              <a:t>18/02/2020</a:t>
            </a:fld>
            <a:endParaRPr lang="en-GB" dirty="0"/>
          </a:p>
        </p:txBody>
      </p:sp>
      <p:sp>
        <p:nvSpPr>
          <p:cNvPr id="4" name="Slide Image Placeholder 3"/>
          <p:cNvSpPr>
            <a:spLocks noGrp="1" noRot="1" noChangeAspect="1"/>
          </p:cNvSpPr>
          <p:nvPr>
            <p:ph type="sldImg" idx="2"/>
          </p:nvPr>
        </p:nvSpPr>
        <p:spPr>
          <a:xfrm>
            <a:off x="4200525" y="1241425"/>
            <a:ext cx="5954713"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1435100" y="4776788"/>
            <a:ext cx="11485563"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6221413" cy="496888"/>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8131175" y="9429750"/>
            <a:ext cx="6221413" cy="496888"/>
          </a:xfrm>
          <a:prstGeom prst="rect">
            <a:avLst/>
          </a:prstGeom>
        </p:spPr>
        <p:txBody>
          <a:bodyPr vert="horz" lIns="91440" tIns="45720" rIns="91440" bIns="45720" rtlCol="0" anchor="b"/>
          <a:lstStyle>
            <a:lvl1pPr algn="r">
              <a:defRPr sz="1200"/>
            </a:lvl1pPr>
          </a:lstStyle>
          <a:p>
            <a:fld id="{5FAD4BD8-2C44-48AE-8AE0-0F599B96EE0F}" type="slidenum">
              <a:rPr lang="en-GB" smtClean="0"/>
              <a:t>‹#›</a:t>
            </a:fld>
            <a:endParaRPr lang="en-GB" dirty="0"/>
          </a:p>
        </p:txBody>
      </p:sp>
    </p:spTree>
    <p:extLst>
      <p:ext uri="{BB962C8B-B14F-4D97-AF65-F5344CB8AC3E}">
        <p14:creationId xmlns:p14="http://schemas.microsoft.com/office/powerpoint/2010/main" val="808687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FAD4BD8-2C44-48AE-8AE0-0F599B96EE0F}" type="slidenum">
              <a:rPr lang="en-GB" smtClean="0"/>
              <a:t>1</a:t>
            </a:fld>
            <a:endParaRPr lang="en-GB" dirty="0"/>
          </a:p>
        </p:txBody>
      </p:sp>
    </p:spTree>
    <p:extLst>
      <p:ext uri="{BB962C8B-B14F-4D97-AF65-F5344CB8AC3E}">
        <p14:creationId xmlns:p14="http://schemas.microsoft.com/office/powerpoint/2010/main" val="1843122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SIPCMContentMarking" descr="{&quot;HashCode&quot;:-749747809,&quot;Placement&quot;:&quot;Footer&quot;}">
            <a:extLst>
              <a:ext uri="{FF2B5EF4-FFF2-40B4-BE49-F238E27FC236}">
                <a16:creationId xmlns:a16="http://schemas.microsoft.com/office/drawing/2014/main" id="{5C87633C-F2E1-40A5-A5F9-CFDF0A1D4060}"/>
              </a:ext>
            </a:extLst>
          </p:cNvPr>
          <p:cNvSpPr txBox="1"/>
          <p:nvPr userDrawn="1"/>
        </p:nvSpPr>
        <p:spPr>
          <a:xfrm>
            <a:off x="0" y="6608802"/>
            <a:ext cx="1503984" cy="249198"/>
          </a:xfrm>
          <a:prstGeom prst="rect">
            <a:avLst/>
          </a:prstGeom>
          <a:noFill/>
        </p:spPr>
        <p:txBody>
          <a:bodyPr vert="horz" wrap="square" lIns="0" tIns="0" rIns="0" bIns="0" rtlCol="0" anchor="ctr" anchorCtr="1">
            <a:spAutoFit/>
          </a:bodyPr>
          <a:lstStyle/>
          <a:p>
            <a:pPr algn="l">
              <a:spcBef>
                <a:spcPts val="0"/>
              </a:spcBef>
              <a:spcAft>
                <a:spcPts val="0"/>
              </a:spcAft>
            </a:pPr>
            <a:r>
              <a:rPr lang="en-GB" sz="1000" dirty="0">
                <a:solidFill>
                  <a:srgbClr val="000000"/>
                </a:solidFill>
                <a:latin typeface="Arial" panose="020B0604020202020204" pitchFamily="34" charset="0"/>
              </a:rPr>
              <a:t>Classification - Public</a:t>
            </a: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13" Type="http://schemas.openxmlformats.org/officeDocument/2006/relationships/image" Target="../media/image11.png"/><Relationship Id="rId3" Type="http://schemas.openxmlformats.org/officeDocument/2006/relationships/image" Target="../media/image1.jpg"/><Relationship Id="rId7" Type="http://schemas.openxmlformats.org/officeDocument/2006/relationships/image" Target="../media/image5.jpg"/><Relationship Id="rId12" Type="http://schemas.openxmlformats.org/officeDocument/2006/relationships/image" Target="../media/image10.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11" Type="http://schemas.openxmlformats.org/officeDocument/2006/relationships/image" Target="../media/image9.png"/><Relationship Id="rId5" Type="http://schemas.openxmlformats.org/officeDocument/2006/relationships/image" Target="../media/image3.jp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jpg"/><Relationship Id="rId1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object 90"/>
          <p:cNvSpPr/>
          <p:nvPr/>
        </p:nvSpPr>
        <p:spPr>
          <a:xfrm>
            <a:off x="0" y="0"/>
            <a:ext cx="12192000" cy="6857998"/>
          </a:xfrm>
          <a:custGeom>
            <a:avLst/>
            <a:gdLst/>
            <a:ahLst/>
            <a:cxnLst/>
            <a:rect l="l" t="t" r="r" b="b"/>
            <a:pathLst>
              <a:path w="12192000" h="6857998">
                <a:moveTo>
                  <a:pt x="12192000" y="6857998"/>
                </a:moveTo>
                <a:lnTo>
                  <a:pt x="12192000" y="0"/>
                </a:lnTo>
                <a:lnTo>
                  <a:pt x="0" y="0"/>
                </a:lnTo>
                <a:lnTo>
                  <a:pt x="0" y="6857998"/>
                </a:lnTo>
                <a:lnTo>
                  <a:pt x="12192000" y="6857998"/>
                </a:lnTo>
                <a:close/>
              </a:path>
            </a:pathLst>
          </a:custGeom>
          <a:solidFill>
            <a:srgbClr val="7E7E7E"/>
          </a:solidFill>
        </p:spPr>
        <p:txBody>
          <a:bodyPr wrap="square" lIns="0" tIns="0" rIns="0" bIns="0" rtlCol="0">
            <a:noAutofit/>
          </a:bodyPr>
          <a:lstStyle/>
          <a:p>
            <a:endParaRPr dirty="0"/>
          </a:p>
        </p:txBody>
      </p:sp>
      <p:sp>
        <p:nvSpPr>
          <p:cNvPr id="61" name="object 61"/>
          <p:cNvSpPr/>
          <p:nvPr/>
        </p:nvSpPr>
        <p:spPr>
          <a:xfrm>
            <a:off x="131064" y="114237"/>
            <a:ext cx="5446776" cy="4748377"/>
          </a:xfrm>
          <a:custGeom>
            <a:avLst/>
            <a:gdLst/>
            <a:ahLst/>
            <a:cxnLst/>
            <a:rect l="l" t="t" r="r" b="b"/>
            <a:pathLst>
              <a:path w="5446776" h="4562856">
                <a:moveTo>
                  <a:pt x="0" y="760476"/>
                </a:moveTo>
                <a:lnTo>
                  <a:pt x="0" y="3802379"/>
                </a:lnTo>
                <a:lnTo>
                  <a:pt x="2521" y="3864749"/>
                </a:lnTo>
                <a:lnTo>
                  <a:pt x="9953" y="3925730"/>
                </a:lnTo>
                <a:lnTo>
                  <a:pt x="22102" y="3985127"/>
                </a:lnTo>
                <a:lnTo>
                  <a:pt x="38770" y="4042745"/>
                </a:lnTo>
                <a:lnTo>
                  <a:pt x="59763" y="4098387"/>
                </a:lnTo>
                <a:lnTo>
                  <a:pt x="84885" y="4151857"/>
                </a:lnTo>
                <a:lnTo>
                  <a:pt x="113939" y="4202961"/>
                </a:lnTo>
                <a:lnTo>
                  <a:pt x="146731" y="4251502"/>
                </a:lnTo>
                <a:lnTo>
                  <a:pt x="183064" y="4297285"/>
                </a:lnTo>
                <a:lnTo>
                  <a:pt x="222743" y="4340113"/>
                </a:lnTo>
                <a:lnTo>
                  <a:pt x="265572" y="4379792"/>
                </a:lnTo>
                <a:lnTo>
                  <a:pt x="311355" y="4416125"/>
                </a:lnTo>
                <a:lnTo>
                  <a:pt x="359897" y="4448916"/>
                </a:lnTo>
                <a:lnTo>
                  <a:pt x="411002" y="4477971"/>
                </a:lnTo>
                <a:lnTo>
                  <a:pt x="464474" y="4503092"/>
                </a:lnTo>
                <a:lnTo>
                  <a:pt x="520117" y="4524085"/>
                </a:lnTo>
                <a:lnTo>
                  <a:pt x="577735" y="4540753"/>
                </a:lnTo>
                <a:lnTo>
                  <a:pt x="637134" y="4552902"/>
                </a:lnTo>
                <a:lnTo>
                  <a:pt x="698117" y="4560334"/>
                </a:lnTo>
                <a:lnTo>
                  <a:pt x="760488" y="4562856"/>
                </a:lnTo>
                <a:lnTo>
                  <a:pt x="4686300" y="4562856"/>
                </a:lnTo>
                <a:lnTo>
                  <a:pt x="4748669" y="4560334"/>
                </a:lnTo>
                <a:lnTo>
                  <a:pt x="4809650" y="4552902"/>
                </a:lnTo>
                <a:lnTo>
                  <a:pt x="4869047" y="4540753"/>
                </a:lnTo>
                <a:lnTo>
                  <a:pt x="4926665" y="4524085"/>
                </a:lnTo>
                <a:lnTo>
                  <a:pt x="4982307" y="4503092"/>
                </a:lnTo>
                <a:lnTo>
                  <a:pt x="5035777" y="4477971"/>
                </a:lnTo>
                <a:lnTo>
                  <a:pt x="5086881" y="4448916"/>
                </a:lnTo>
                <a:lnTo>
                  <a:pt x="5135422" y="4416125"/>
                </a:lnTo>
                <a:lnTo>
                  <a:pt x="5181205" y="4379792"/>
                </a:lnTo>
                <a:lnTo>
                  <a:pt x="5224033" y="4340113"/>
                </a:lnTo>
                <a:lnTo>
                  <a:pt x="5263712" y="4297285"/>
                </a:lnTo>
                <a:lnTo>
                  <a:pt x="5300045" y="4251502"/>
                </a:lnTo>
                <a:lnTo>
                  <a:pt x="5332836" y="4202961"/>
                </a:lnTo>
                <a:lnTo>
                  <a:pt x="5361891" y="4151857"/>
                </a:lnTo>
                <a:lnTo>
                  <a:pt x="5387012" y="4098387"/>
                </a:lnTo>
                <a:lnTo>
                  <a:pt x="5408005" y="4042745"/>
                </a:lnTo>
                <a:lnTo>
                  <a:pt x="5424673" y="3985127"/>
                </a:lnTo>
                <a:lnTo>
                  <a:pt x="5436822" y="3925730"/>
                </a:lnTo>
                <a:lnTo>
                  <a:pt x="5444254" y="3864749"/>
                </a:lnTo>
                <a:lnTo>
                  <a:pt x="5446776" y="3802379"/>
                </a:lnTo>
                <a:lnTo>
                  <a:pt x="5446776" y="760476"/>
                </a:lnTo>
                <a:lnTo>
                  <a:pt x="5444254" y="698106"/>
                </a:lnTo>
                <a:lnTo>
                  <a:pt x="5436822" y="637125"/>
                </a:lnTo>
                <a:lnTo>
                  <a:pt x="5424673" y="577728"/>
                </a:lnTo>
                <a:lnTo>
                  <a:pt x="5408005" y="520110"/>
                </a:lnTo>
                <a:lnTo>
                  <a:pt x="5387012" y="464468"/>
                </a:lnTo>
                <a:lnTo>
                  <a:pt x="5361891" y="410998"/>
                </a:lnTo>
                <a:lnTo>
                  <a:pt x="5332836" y="359894"/>
                </a:lnTo>
                <a:lnTo>
                  <a:pt x="5300045" y="311353"/>
                </a:lnTo>
                <a:lnTo>
                  <a:pt x="5263712" y="265570"/>
                </a:lnTo>
                <a:lnTo>
                  <a:pt x="5224033" y="222742"/>
                </a:lnTo>
                <a:lnTo>
                  <a:pt x="5181205" y="183063"/>
                </a:lnTo>
                <a:lnTo>
                  <a:pt x="5135422" y="146730"/>
                </a:lnTo>
                <a:lnTo>
                  <a:pt x="5086881" y="113939"/>
                </a:lnTo>
                <a:lnTo>
                  <a:pt x="5035777" y="84884"/>
                </a:lnTo>
                <a:lnTo>
                  <a:pt x="4982307" y="59763"/>
                </a:lnTo>
                <a:lnTo>
                  <a:pt x="4926665" y="38770"/>
                </a:lnTo>
                <a:lnTo>
                  <a:pt x="4869047" y="22102"/>
                </a:lnTo>
                <a:lnTo>
                  <a:pt x="4809650" y="9953"/>
                </a:lnTo>
                <a:lnTo>
                  <a:pt x="4748669" y="2521"/>
                </a:lnTo>
                <a:lnTo>
                  <a:pt x="4686300" y="0"/>
                </a:lnTo>
                <a:lnTo>
                  <a:pt x="760488" y="0"/>
                </a:lnTo>
                <a:lnTo>
                  <a:pt x="698117" y="2521"/>
                </a:lnTo>
                <a:lnTo>
                  <a:pt x="637134" y="9953"/>
                </a:lnTo>
                <a:lnTo>
                  <a:pt x="577735" y="22102"/>
                </a:lnTo>
                <a:lnTo>
                  <a:pt x="520117" y="38770"/>
                </a:lnTo>
                <a:lnTo>
                  <a:pt x="464474" y="59763"/>
                </a:lnTo>
                <a:lnTo>
                  <a:pt x="411002" y="84884"/>
                </a:lnTo>
                <a:lnTo>
                  <a:pt x="359897" y="113939"/>
                </a:lnTo>
                <a:lnTo>
                  <a:pt x="311355" y="146730"/>
                </a:lnTo>
                <a:lnTo>
                  <a:pt x="265572" y="183063"/>
                </a:lnTo>
                <a:lnTo>
                  <a:pt x="222743" y="222742"/>
                </a:lnTo>
                <a:lnTo>
                  <a:pt x="183064" y="265570"/>
                </a:lnTo>
                <a:lnTo>
                  <a:pt x="146731" y="311353"/>
                </a:lnTo>
                <a:lnTo>
                  <a:pt x="113939" y="359894"/>
                </a:lnTo>
                <a:lnTo>
                  <a:pt x="84885" y="410998"/>
                </a:lnTo>
                <a:lnTo>
                  <a:pt x="59763" y="464468"/>
                </a:lnTo>
                <a:lnTo>
                  <a:pt x="38770" y="520110"/>
                </a:lnTo>
                <a:lnTo>
                  <a:pt x="22102" y="577728"/>
                </a:lnTo>
                <a:lnTo>
                  <a:pt x="9953" y="637125"/>
                </a:lnTo>
                <a:lnTo>
                  <a:pt x="2521" y="698106"/>
                </a:lnTo>
                <a:lnTo>
                  <a:pt x="0" y="760476"/>
                </a:lnTo>
                <a:close/>
              </a:path>
            </a:pathLst>
          </a:custGeom>
          <a:solidFill>
            <a:srgbClr val="FFFFFF"/>
          </a:solidFill>
        </p:spPr>
        <p:txBody>
          <a:bodyPr wrap="square" lIns="0" tIns="0" rIns="0" bIns="0" rtlCol="0">
            <a:noAutofit/>
          </a:bodyPr>
          <a:lstStyle/>
          <a:p>
            <a:endParaRPr dirty="0"/>
          </a:p>
        </p:txBody>
      </p:sp>
      <p:sp>
        <p:nvSpPr>
          <p:cNvPr id="62" name="object 62"/>
          <p:cNvSpPr/>
          <p:nvPr/>
        </p:nvSpPr>
        <p:spPr>
          <a:xfrm>
            <a:off x="131064" y="109727"/>
            <a:ext cx="5446776" cy="4562856"/>
          </a:xfrm>
          <a:custGeom>
            <a:avLst/>
            <a:gdLst/>
            <a:ahLst/>
            <a:cxnLst/>
            <a:rect l="l" t="t" r="r" b="b"/>
            <a:pathLst>
              <a:path w="5446776" h="4562856">
                <a:moveTo>
                  <a:pt x="0" y="760476"/>
                </a:moveTo>
                <a:lnTo>
                  <a:pt x="2521" y="698106"/>
                </a:lnTo>
                <a:lnTo>
                  <a:pt x="9953" y="637125"/>
                </a:lnTo>
                <a:lnTo>
                  <a:pt x="22102" y="577728"/>
                </a:lnTo>
                <a:lnTo>
                  <a:pt x="38770" y="520110"/>
                </a:lnTo>
                <a:lnTo>
                  <a:pt x="59763" y="464468"/>
                </a:lnTo>
                <a:lnTo>
                  <a:pt x="84885" y="410998"/>
                </a:lnTo>
                <a:lnTo>
                  <a:pt x="113939" y="359894"/>
                </a:lnTo>
                <a:lnTo>
                  <a:pt x="146731" y="311353"/>
                </a:lnTo>
                <a:lnTo>
                  <a:pt x="183064" y="265570"/>
                </a:lnTo>
                <a:lnTo>
                  <a:pt x="222743" y="222742"/>
                </a:lnTo>
                <a:lnTo>
                  <a:pt x="265572" y="183063"/>
                </a:lnTo>
                <a:lnTo>
                  <a:pt x="311355" y="146730"/>
                </a:lnTo>
                <a:lnTo>
                  <a:pt x="359897" y="113939"/>
                </a:lnTo>
                <a:lnTo>
                  <a:pt x="411002" y="84884"/>
                </a:lnTo>
                <a:lnTo>
                  <a:pt x="464474" y="59763"/>
                </a:lnTo>
                <a:lnTo>
                  <a:pt x="520117" y="38770"/>
                </a:lnTo>
                <a:lnTo>
                  <a:pt x="577735" y="22102"/>
                </a:lnTo>
                <a:lnTo>
                  <a:pt x="637134" y="9953"/>
                </a:lnTo>
                <a:lnTo>
                  <a:pt x="698117" y="2521"/>
                </a:lnTo>
                <a:lnTo>
                  <a:pt x="760488" y="0"/>
                </a:lnTo>
                <a:lnTo>
                  <a:pt x="4686300" y="0"/>
                </a:lnTo>
                <a:lnTo>
                  <a:pt x="4748669" y="2521"/>
                </a:lnTo>
                <a:lnTo>
                  <a:pt x="4809650" y="9953"/>
                </a:lnTo>
                <a:lnTo>
                  <a:pt x="4869047" y="22102"/>
                </a:lnTo>
                <a:lnTo>
                  <a:pt x="4926665" y="38770"/>
                </a:lnTo>
                <a:lnTo>
                  <a:pt x="4982307" y="59763"/>
                </a:lnTo>
                <a:lnTo>
                  <a:pt x="5035777" y="84884"/>
                </a:lnTo>
                <a:lnTo>
                  <a:pt x="5086881" y="113939"/>
                </a:lnTo>
                <a:lnTo>
                  <a:pt x="5135422" y="146730"/>
                </a:lnTo>
                <a:lnTo>
                  <a:pt x="5181205" y="183063"/>
                </a:lnTo>
                <a:lnTo>
                  <a:pt x="5224033" y="222742"/>
                </a:lnTo>
                <a:lnTo>
                  <a:pt x="5263712" y="265570"/>
                </a:lnTo>
                <a:lnTo>
                  <a:pt x="5300045" y="311353"/>
                </a:lnTo>
                <a:lnTo>
                  <a:pt x="5332836" y="359894"/>
                </a:lnTo>
                <a:lnTo>
                  <a:pt x="5361891" y="410998"/>
                </a:lnTo>
                <a:lnTo>
                  <a:pt x="5387012" y="464468"/>
                </a:lnTo>
                <a:lnTo>
                  <a:pt x="5408005" y="520110"/>
                </a:lnTo>
                <a:lnTo>
                  <a:pt x="5424673" y="577728"/>
                </a:lnTo>
                <a:lnTo>
                  <a:pt x="5436822" y="637125"/>
                </a:lnTo>
                <a:lnTo>
                  <a:pt x="5444254" y="698106"/>
                </a:lnTo>
                <a:lnTo>
                  <a:pt x="5446776" y="760476"/>
                </a:lnTo>
                <a:lnTo>
                  <a:pt x="5446776" y="3802379"/>
                </a:lnTo>
                <a:lnTo>
                  <a:pt x="5444254" y="3864749"/>
                </a:lnTo>
                <a:lnTo>
                  <a:pt x="5436822" y="3925730"/>
                </a:lnTo>
                <a:lnTo>
                  <a:pt x="5424673" y="3985127"/>
                </a:lnTo>
                <a:lnTo>
                  <a:pt x="5408005" y="4042745"/>
                </a:lnTo>
                <a:lnTo>
                  <a:pt x="5387012" y="4098387"/>
                </a:lnTo>
                <a:lnTo>
                  <a:pt x="5361891" y="4151857"/>
                </a:lnTo>
                <a:lnTo>
                  <a:pt x="5332836" y="4202961"/>
                </a:lnTo>
                <a:lnTo>
                  <a:pt x="5300045" y="4251502"/>
                </a:lnTo>
                <a:lnTo>
                  <a:pt x="5263712" y="4297285"/>
                </a:lnTo>
                <a:lnTo>
                  <a:pt x="5224033" y="4340113"/>
                </a:lnTo>
                <a:lnTo>
                  <a:pt x="5181205" y="4379792"/>
                </a:lnTo>
                <a:lnTo>
                  <a:pt x="5135422" y="4416125"/>
                </a:lnTo>
                <a:lnTo>
                  <a:pt x="5086881" y="4448916"/>
                </a:lnTo>
                <a:lnTo>
                  <a:pt x="5035777" y="4477971"/>
                </a:lnTo>
                <a:lnTo>
                  <a:pt x="4982307" y="4503092"/>
                </a:lnTo>
                <a:lnTo>
                  <a:pt x="4926665" y="4524085"/>
                </a:lnTo>
                <a:lnTo>
                  <a:pt x="4869047" y="4540753"/>
                </a:lnTo>
                <a:lnTo>
                  <a:pt x="4809650" y="4552902"/>
                </a:lnTo>
                <a:lnTo>
                  <a:pt x="4748669" y="4560334"/>
                </a:lnTo>
                <a:lnTo>
                  <a:pt x="4686300" y="4562856"/>
                </a:lnTo>
                <a:lnTo>
                  <a:pt x="760488" y="4562856"/>
                </a:lnTo>
                <a:lnTo>
                  <a:pt x="698117" y="4560334"/>
                </a:lnTo>
                <a:lnTo>
                  <a:pt x="637134" y="4552902"/>
                </a:lnTo>
                <a:lnTo>
                  <a:pt x="577735" y="4540753"/>
                </a:lnTo>
                <a:lnTo>
                  <a:pt x="520117" y="4524085"/>
                </a:lnTo>
                <a:lnTo>
                  <a:pt x="464474" y="4503092"/>
                </a:lnTo>
                <a:lnTo>
                  <a:pt x="411002" y="4477971"/>
                </a:lnTo>
                <a:lnTo>
                  <a:pt x="359897" y="4448916"/>
                </a:lnTo>
                <a:lnTo>
                  <a:pt x="311355" y="4416125"/>
                </a:lnTo>
                <a:lnTo>
                  <a:pt x="265572" y="4379792"/>
                </a:lnTo>
                <a:lnTo>
                  <a:pt x="222743" y="4340113"/>
                </a:lnTo>
                <a:lnTo>
                  <a:pt x="183064" y="4297285"/>
                </a:lnTo>
                <a:lnTo>
                  <a:pt x="146731" y="4251502"/>
                </a:lnTo>
                <a:lnTo>
                  <a:pt x="113939" y="4202961"/>
                </a:lnTo>
                <a:lnTo>
                  <a:pt x="84885" y="4151857"/>
                </a:lnTo>
                <a:lnTo>
                  <a:pt x="59763" y="4098387"/>
                </a:lnTo>
                <a:lnTo>
                  <a:pt x="38770" y="4042745"/>
                </a:lnTo>
                <a:lnTo>
                  <a:pt x="22102" y="3985127"/>
                </a:lnTo>
                <a:lnTo>
                  <a:pt x="9953" y="3925730"/>
                </a:lnTo>
                <a:lnTo>
                  <a:pt x="2521" y="3864749"/>
                </a:lnTo>
                <a:lnTo>
                  <a:pt x="0" y="3802379"/>
                </a:lnTo>
                <a:lnTo>
                  <a:pt x="0" y="760476"/>
                </a:lnTo>
                <a:close/>
              </a:path>
            </a:pathLst>
          </a:custGeom>
          <a:ln w="12192">
            <a:solidFill>
              <a:srgbClr val="FFFFFF"/>
            </a:solidFill>
          </a:ln>
        </p:spPr>
        <p:txBody>
          <a:bodyPr wrap="square" lIns="0" tIns="0" rIns="0" bIns="0" rtlCol="0">
            <a:noAutofit/>
          </a:bodyPr>
          <a:lstStyle/>
          <a:p>
            <a:endParaRPr dirty="0"/>
          </a:p>
        </p:txBody>
      </p:sp>
      <p:sp>
        <p:nvSpPr>
          <p:cNvPr id="63" name="object 63"/>
          <p:cNvSpPr/>
          <p:nvPr/>
        </p:nvSpPr>
        <p:spPr>
          <a:xfrm>
            <a:off x="548640" y="271272"/>
            <a:ext cx="1301496" cy="469391"/>
          </a:xfrm>
          <a:prstGeom prst="rect">
            <a:avLst/>
          </a:prstGeom>
          <a:blipFill>
            <a:blip r:embed="rId3" cstate="print"/>
            <a:stretch>
              <a:fillRect/>
            </a:stretch>
          </a:blipFill>
        </p:spPr>
        <p:txBody>
          <a:bodyPr wrap="square" lIns="0" tIns="0" rIns="0" bIns="0" rtlCol="0">
            <a:noAutofit/>
          </a:bodyPr>
          <a:lstStyle/>
          <a:p>
            <a:endParaRPr dirty="0"/>
          </a:p>
        </p:txBody>
      </p:sp>
      <p:sp>
        <p:nvSpPr>
          <p:cNvPr id="65" name="object 65"/>
          <p:cNvSpPr/>
          <p:nvPr/>
        </p:nvSpPr>
        <p:spPr>
          <a:xfrm>
            <a:off x="2057400" y="277367"/>
            <a:ext cx="1420367" cy="438912"/>
          </a:xfrm>
          <a:prstGeom prst="rect">
            <a:avLst/>
          </a:prstGeom>
          <a:blipFill>
            <a:blip r:embed="rId4" cstate="print"/>
            <a:stretch>
              <a:fillRect/>
            </a:stretch>
          </a:blipFill>
        </p:spPr>
        <p:txBody>
          <a:bodyPr wrap="square" lIns="0" tIns="0" rIns="0" bIns="0" rtlCol="0">
            <a:noAutofit/>
          </a:bodyPr>
          <a:lstStyle/>
          <a:p>
            <a:endParaRPr dirty="0"/>
          </a:p>
        </p:txBody>
      </p:sp>
      <p:sp>
        <p:nvSpPr>
          <p:cNvPr id="66" name="object 66"/>
          <p:cNvSpPr/>
          <p:nvPr/>
        </p:nvSpPr>
        <p:spPr>
          <a:xfrm>
            <a:off x="11003280" y="1411224"/>
            <a:ext cx="554735" cy="542543"/>
          </a:xfrm>
          <a:prstGeom prst="rect">
            <a:avLst/>
          </a:prstGeom>
          <a:blipFill>
            <a:blip r:embed="rId5" cstate="print"/>
            <a:stretch>
              <a:fillRect/>
            </a:stretch>
          </a:blipFill>
        </p:spPr>
        <p:txBody>
          <a:bodyPr wrap="square" lIns="0" tIns="0" rIns="0" bIns="0" rtlCol="0">
            <a:noAutofit/>
          </a:bodyPr>
          <a:lstStyle/>
          <a:p>
            <a:endParaRPr dirty="0"/>
          </a:p>
        </p:txBody>
      </p:sp>
      <p:sp>
        <p:nvSpPr>
          <p:cNvPr id="67" name="object 67"/>
          <p:cNvSpPr/>
          <p:nvPr/>
        </p:nvSpPr>
        <p:spPr>
          <a:xfrm>
            <a:off x="6123432" y="109727"/>
            <a:ext cx="5821679" cy="2249424"/>
          </a:xfrm>
          <a:custGeom>
            <a:avLst/>
            <a:gdLst/>
            <a:ahLst/>
            <a:cxnLst/>
            <a:rect l="l" t="t" r="r" b="b"/>
            <a:pathLst>
              <a:path w="5821679" h="2249424">
                <a:moveTo>
                  <a:pt x="0" y="374904"/>
                </a:moveTo>
                <a:lnTo>
                  <a:pt x="0" y="1874520"/>
                </a:lnTo>
                <a:lnTo>
                  <a:pt x="1243" y="1905262"/>
                </a:lnTo>
                <a:lnTo>
                  <a:pt x="10898" y="1964599"/>
                </a:lnTo>
                <a:lnTo>
                  <a:pt x="29467" y="2020431"/>
                </a:lnTo>
                <a:lnTo>
                  <a:pt x="56179" y="2071984"/>
                </a:lnTo>
                <a:lnTo>
                  <a:pt x="90260" y="2118485"/>
                </a:lnTo>
                <a:lnTo>
                  <a:pt x="130938" y="2159163"/>
                </a:lnTo>
                <a:lnTo>
                  <a:pt x="177439" y="2193244"/>
                </a:lnTo>
                <a:lnTo>
                  <a:pt x="228992" y="2219956"/>
                </a:lnTo>
                <a:lnTo>
                  <a:pt x="284824" y="2238525"/>
                </a:lnTo>
                <a:lnTo>
                  <a:pt x="344161" y="2248180"/>
                </a:lnTo>
                <a:lnTo>
                  <a:pt x="374903" y="2249424"/>
                </a:lnTo>
                <a:lnTo>
                  <a:pt x="5446775" y="2249424"/>
                </a:lnTo>
                <a:lnTo>
                  <a:pt x="5507576" y="2244515"/>
                </a:lnTo>
                <a:lnTo>
                  <a:pt x="5565257" y="2230306"/>
                </a:lnTo>
                <a:lnTo>
                  <a:pt x="5619046" y="2207569"/>
                </a:lnTo>
                <a:lnTo>
                  <a:pt x="5668170" y="2177076"/>
                </a:lnTo>
                <a:lnTo>
                  <a:pt x="5711856" y="2139600"/>
                </a:lnTo>
                <a:lnTo>
                  <a:pt x="5749332" y="2095914"/>
                </a:lnTo>
                <a:lnTo>
                  <a:pt x="5779825" y="2046790"/>
                </a:lnTo>
                <a:lnTo>
                  <a:pt x="5802562" y="1993001"/>
                </a:lnTo>
                <a:lnTo>
                  <a:pt x="5816771" y="1935320"/>
                </a:lnTo>
                <a:lnTo>
                  <a:pt x="5821679" y="1874520"/>
                </a:lnTo>
                <a:lnTo>
                  <a:pt x="5821679" y="374904"/>
                </a:lnTo>
                <a:lnTo>
                  <a:pt x="5816771" y="314103"/>
                </a:lnTo>
                <a:lnTo>
                  <a:pt x="5802562" y="256422"/>
                </a:lnTo>
                <a:lnTo>
                  <a:pt x="5779825" y="202633"/>
                </a:lnTo>
                <a:lnTo>
                  <a:pt x="5749332" y="153509"/>
                </a:lnTo>
                <a:lnTo>
                  <a:pt x="5711856" y="109823"/>
                </a:lnTo>
                <a:lnTo>
                  <a:pt x="5668170" y="72347"/>
                </a:lnTo>
                <a:lnTo>
                  <a:pt x="5619046" y="41854"/>
                </a:lnTo>
                <a:lnTo>
                  <a:pt x="5565257" y="19117"/>
                </a:lnTo>
                <a:lnTo>
                  <a:pt x="5507576" y="4908"/>
                </a:lnTo>
                <a:lnTo>
                  <a:pt x="5446775" y="0"/>
                </a:lnTo>
                <a:lnTo>
                  <a:pt x="374903" y="0"/>
                </a:lnTo>
                <a:lnTo>
                  <a:pt x="314103" y="4908"/>
                </a:lnTo>
                <a:lnTo>
                  <a:pt x="256422" y="19117"/>
                </a:lnTo>
                <a:lnTo>
                  <a:pt x="202633" y="41854"/>
                </a:lnTo>
                <a:lnTo>
                  <a:pt x="153509" y="72347"/>
                </a:lnTo>
                <a:lnTo>
                  <a:pt x="109823" y="109823"/>
                </a:lnTo>
                <a:lnTo>
                  <a:pt x="72347" y="153509"/>
                </a:lnTo>
                <a:lnTo>
                  <a:pt x="41854" y="202633"/>
                </a:lnTo>
                <a:lnTo>
                  <a:pt x="19117" y="256422"/>
                </a:lnTo>
                <a:lnTo>
                  <a:pt x="4908" y="314103"/>
                </a:lnTo>
                <a:lnTo>
                  <a:pt x="0" y="374904"/>
                </a:lnTo>
                <a:close/>
              </a:path>
            </a:pathLst>
          </a:custGeom>
          <a:solidFill>
            <a:srgbClr val="FFFFFF"/>
          </a:solidFill>
        </p:spPr>
        <p:txBody>
          <a:bodyPr wrap="square" lIns="0" tIns="0" rIns="0" bIns="0" rtlCol="0">
            <a:noAutofit/>
          </a:bodyPr>
          <a:lstStyle/>
          <a:p>
            <a:endParaRPr dirty="0"/>
          </a:p>
        </p:txBody>
      </p:sp>
      <p:sp>
        <p:nvSpPr>
          <p:cNvPr id="68" name="object 68"/>
          <p:cNvSpPr/>
          <p:nvPr/>
        </p:nvSpPr>
        <p:spPr>
          <a:xfrm>
            <a:off x="6123432" y="109727"/>
            <a:ext cx="5821679" cy="2249424"/>
          </a:xfrm>
          <a:custGeom>
            <a:avLst/>
            <a:gdLst/>
            <a:ahLst/>
            <a:cxnLst/>
            <a:rect l="l" t="t" r="r" b="b"/>
            <a:pathLst>
              <a:path w="5821679" h="2249424">
                <a:moveTo>
                  <a:pt x="0" y="374904"/>
                </a:moveTo>
                <a:lnTo>
                  <a:pt x="4908" y="314103"/>
                </a:lnTo>
                <a:lnTo>
                  <a:pt x="19117" y="256422"/>
                </a:lnTo>
                <a:lnTo>
                  <a:pt x="41854" y="202633"/>
                </a:lnTo>
                <a:lnTo>
                  <a:pt x="72347" y="153509"/>
                </a:lnTo>
                <a:lnTo>
                  <a:pt x="109823" y="109823"/>
                </a:lnTo>
                <a:lnTo>
                  <a:pt x="153509" y="72347"/>
                </a:lnTo>
                <a:lnTo>
                  <a:pt x="202633" y="41854"/>
                </a:lnTo>
                <a:lnTo>
                  <a:pt x="256422" y="19117"/>
                </a:lnTo>
                <a:lnTo>
                  <a:pt x="314103" y="4908"/>
                </a:lnTo>
                <a:lnTo>
                  <a:pt x="374903" y="0"/>
                </a:lnTo>
                <a:lnTo>
                  <a:pt x="5446775" y="0"/>
                </a:lnTo>
                <a:lnTo>
                  <a:pt x="5507576" y="4908"/>
                </a:lnTo>
                <a:lnTo>
                  <a:pt x="5565257" y="19117"/>
                </a:lnTo>
                <a:lnTo>
                  <a:pt x="5619046" y="41854"/>
                </a:lnTo>
                <a:lnTo>
                  <a:pt x="5668170" y="72347"/>
                </a:lnTo>
                <a:lnTo>
                  <a:pt x="5711856" y="109823"/>
                </a:lnTo>
                <a:lnTo>
                  <a:pt x="5749332" y="153509"/>
                </a:lnTo>
                <a:lnTo>
                  <a:pt x="5779825" y="202633"/>
                </a:lnTo>
                <a:lnTo>
                  <a:pt x="5802562" y="256422"/>
                </a:lnTo>
                <a:lnTo>
                  <a:pt x="5816771" y="314103"/>
                </a:lnTo>
                <a:lnTo>
                  <a:pt x="5821679" y="374904"/>
                </a:lnTo>
                <a:lnTo>
                  <a:pt x="5821679" y="1874520"/>
                </a:lnTo>
                <a:lnTo>
                  <a:pt x="5816771" y="1935320"/>
                </a:lnTo>
                <a:lnTo>
                  <a:pt x="5802562" y="1993001"/>
                </a:lnTo>
                <a:lnTo>
                  <a:pt x="5779825" y="2046790"/>
                </a:lnTo>
                <a:lnTo>
                  <a:pt x="5749332" y="2095914"/>
                </a:lnTo>
                <a:lnTo>
                  <a:pt x="5711856" y="2139600"/>
                </a:lnTo>
                <a:lnTo>
                  <a:pt x="5668170" y="2177076"/>
                </a:lnTo>
                <a:lnTo>
                  <a:pt x="5619046" y="2207569"/>
                </a:lnTo>
                <a:lnTo>
                  <a:pt x="5565257" y="2230306"/>
                </a:lnTo>
                <a:lnTo>
                  <a:pt x="5507576" y="2244515"/>
                </a:lnTo>
                <a:lnTo>
                  <a:pt x="5446775" y="2249424"/>
                </a:lnTo>
                <a:lnTo>
                  <a:pt x="374903" y="2249424"/>
                </a:lnTo>
                <a:lnTo>
                  <a:pt x="314103" y="2244515"/>
                </a:lnTo>
                <a:lnTo>
                  <a:pt x="256422" y="2230306"/>
                </a:lnTo>
                <a:lnTo>
                  <a:pt x="202633" y="2207569"/>
                </a:lnTo>
                <a:lnTo>
                  <a:pt x="153509" y="2177076"/>
                </a:lnTo>
                <a:lnTo>
                  <a:pt x="109823" y="2139600"/>
                </a:lnTo>
                <a:lnTo>
                  <a:pt x="72347" y="2095914"/>
                </a:lnTo>
                <a:lnTo>
                  <a:pt x="41854" y="2046790"/>
                </a:lnTo>
                <a:lnTo>
                  <a:pt x="19117" y="1993001"/>
                </a:lnTo>
                <a:lnTo>
                  <a:pt x="4908" y="1935320"/>
                </a:lnTo>
                <a:lnTo>
                  <a:pt x="0" y="1874520"/>
                </a:lnTo>
                <a:lnTo>
                  <a:pt x="0" y="374904"/>
                </a:lnTo>
                <a:close/>
              </a:path>
            </a:pathLst>
          </a:custGeom>
          <a:ln w="12192">
            <a:solidFill>
              <a:srgbClr val="FFFFFF"/>
            </a:solidFill>
          </a:ln>
        </p:spPr>
        <p:txBody>
          <a:bodyPr wrap="square" lIns="0" tIns="0" rIns="0" bIns="0" rtlCol="0">
            <a:noAutofit/>
          </a:bodyPr>
          <a:lstStyle/>
          <a:p>
            <a:endParaRPr dirty="0"/>
          </a:p>
        </p:txBody>
      </p:sp>
      <p:sp>
        <p:nvSpPr>
          <p:cNvPr id="69" name="object 69"/>
          <p:cNvSpPr/>
          <p:nvPr/>
        </p:nvSpPr>
        <p:spPr>
          <a:xfrm>
            <a:off x="6843481" y="202840"/>
            <a:ext cx="4191000" cy="2173224"/>
          </a:xfrm>
          <a:prstGeom prst="rect">
            <a:avLst/>
          </a:prstGeom>
          <a:blipFill>
            <a:blip r:embed="rId6" cstate="print"/>
            <a:stretch>
              <a:fillRect/>
            </a:stretch>
          </a:blipFill>
        </p:spPr>
        <p:txBody>
          <a:bodyPr wrap="square" lIns="0" tIns="0" rIns="0" bIns="0" rtlCol="0">
            <a:noAutofit/>
          </a:bodyPr>
          <a:lstStyle/>
          <a:p>
            <a:endParaRPr dirty="0"/>
          </a:p>
        </p:txBody>
      </p:sp>
      <p:sp>
        <p:nvSpPr>
          <p:cNvPr id="70" name="object 70"/>
          <p:cNvSpPr/>
          <p:nvPr/>
        </p:nvSpPr>
        <p:spPr>
          <a:xfrm>
            <a:off x="6824239" y="499287"/>
            <a:ext cx="1481561" cy="643713"/>
          </a:xfrm>
          <a:custGeom>
            <a:avLst/>
            <a:gdLst/>
            <a:ahLst/>
            <a:cxnLst/>
            <a:rect l="l" t="t" r="r" b="b"/>
            <a:pathLst>
              <a:path w="1325879" h="576072">
                <a:moveTo>
                  <a:pt x="0" y="96012"/>
                </a:moveTo>
                <a:lnTo>
                  <a:pt x="0" y="480060"/>
                </a:lnTo>
                <a:lnTo>
                  <a:pt x="529" y="490223"/>
                </a:lnTo>
                <a:lnTo>
                  <a:pt x="14003" y="530064"/>
                </a:lnTo>
                <a:lnTo>
                  <a:pt x="42411" y="559762"/>
                </a:lnTo>
                <a:lnTo>
                  <a:pt x="81409" y="574972"/>
                </a:lnTo>
                <a:lnTo>
                  <a:pt x="96012" y="576072"/>
                </a:lnTo>
                <a:lnTo>
                  <a:pt x="1229868" y="576072"/>
                </a:lnTo>
                <a:lnTo>
                  <a:pt x="1267505" y="568433"/>
                </a:lnTo>
                <a:lnTo>
                  <a:pt x="1301066" y="544521"/>
                </a:lnTo>
                <a:lnTo>
                  <a:pt x="1321588" y="508570"/>
                </a:lnTo>
                <a:lnTo>
                  <a:pt x="1325879" y="480060"/>
                </a:lnTo>
                <a:lnTo>
                  <a:pt x="1325879" y="96012"/>
                </a:lnTo>
                <a:lnTo>
                  <a:pt x="1318241" y="58374"/>
                </a:lnTo>
                <a:lnTo>
                  <a:pt x="1294329" y="24813"/>
                </a:lnTo>
                <a:lnTo>
                  <a:pt x="1258378" y="4291"/>
                </a:lnTo>
                <a:lnTo>
                  <a:pt x="1229868" y="0"/>
                </a:lnTo>
                <a:lnTo>
                  <a:pt x="96012" y="0"/>
                </a:lnTo>
                <a:lnTo>
                  <a:pt x="58374" y="7638"/>
                </a:lnTo>
                <a:lnTo>
                  <a:pt x="24813" y="31550"/>
                </a:lnTo>
                <a:lnTo>
                  <a:pt x="4291" y="67501"/>
                </a:lnTo>
                <a:lnTo>
                  <a:pt x="0" y="96012"/>
                </a:lnTo>
                <a:close/>
              </a:path>
            </a:pathLst>
          </a:custGeom>
          <a:solidFill>
            <a:srgbClr val="829678"/>
          </a:solidFill>
        </p:spPr>
        <p:txBody>
          <a:bodyPr wrap="square" lIns="0" tIns="0" rIns="0" bIns="0" rtlCol="0">
            <a:noAutofit/>
          </a:bodyPr>
          <a:lstStyle/>
          <a:p>
            <a:pPr algn="ctr"/>
            <a:endParaRPr lang="en-GB" sz="200" dirty="0">
              <a:solidFill>
                <a:srgbClr val="FFFF00"/>
              </a:solidFill>
            </a:endParaRPr>
          </a:p>
          <a:p>
            <a:pPr algn="ctr"/>
            <a:endParaRPr lang="en-GB" sz="200" dirty="0">
              <a:solidFill>
                <a:srgbClr val="FFFF00"/>
              </a:solidFill>
            </a:endParaRPr>
          </a:p>
          <a:p>
            <a:pPr algn="ctr"/>
            <a:r>
              <a:rPr lang="en-GB" sz="1050" dirty="0">
                <a:solidFill>
                  <a:schemeClr val="bg1"/>
                </a:solidFill>
              </a:rPr>
              <a:t>Ashton Interchange – </a:t>
            </a:r>
          </a:p>
          <a:p>
            <a:pPr algn="ctr"/>
            <a:r>
              <a:rPr lang="en-GB" sz="1050" dirty="0">
                <a:solidFill>
                  <a:schemeClr val="bg1"/>
                </a:solidFill>
              </a:rPr>
              <a:t>Completion of internal finishes and services</a:t>
            </a:r>
            <a:endParaRPr sz="1050" dirty="0">
              <a:solidFill>
                <a:schemeClr val="bg1"/>
              </a:solidFill>
            </a:endParaRPr>
          </a:p>
        </p:txBody>
      </p:sp>
      <p:sp>
        <p:nvSpPr>
          <p:cNvPr id="71" name="object 71"/>
          <p:cNvSpPr/>
          <p:nvPr/>
        </p:nvSpPr>
        <p:spPr>
          <a:xfrm>
            <a:off x="6817304" y="494783"/>
            <a:ext cx="1483200" cy="644400"/>
          </a:xfrm>
          <a:custGeom>
            <a:avLst/>
            <a:gdLst/>
            <a:ahLst/>
            <a:cxnLst/>
            <a:rect l="l" t="t" r="r" b="b"/>
            <a:pathLst>
              <a:path w="1325879" h="576072">
                <a:moveTo>
                  <a:pt x="0" y="96012"/>
                </a:moveTo>
                <a:lnTo>
                  <a:pt x="9415" y="54448"/>
                </a:lnTo>
                <a:lnTo>
                  <a:pt x="34766" y="22027"/>
                </a:lnTo>
                <a:lnTo>
                  <a:pt x="71709" y="3093"/>
                </a:lnTo>
                <a:lnTo>
                  <a:pt x="96012" y="0"/>
                </a:lnTo>
                <a:lnTo>
                  <a:pt x="1229868" y="0"/>
                </a:lnTo>
                <a:lnTo>
                  <a:pt x="1271431" y="9415"/>
                </a:lnTo>
                <a:lnTo>
                  <a:pt x="1303852" y="34766"/>
                </a:lnTo>
                <a:lnTo>
                  <a:pt x="1322786" y="71709"/>
                </a:lnTo>
                <a:lnTo>
                  <a:pt x="1325879" y="96012"/>
                </a:lnTo>
                <a:lnTo>
                  <a:pt x="1325879" y="480060"/>
                </a:lnTo>
                <a:lnTo>
                  <a:pt x="1316464" y="521623"/>
                </a:lnTo>
                <a:lnTo>
                  <a:pt x="1291113" y="554044"/>
                </a:lnTo>
                <a:lnTo>
                  <a:pt x="1254170" y="572978"/>
                </a:lnTo>
                <a:lnTo>
                  <a:pt x="1229868" y="576072"/>
                </a:lnTo>
                <a:lnTo>
                  <a:pt x="96012" y="576072"/>
                </a:lnTo>
                <a:lnTo>
                  <a:pt x="54448" y="566656"/>
                </a:lnTo>
                <a:lnTo>
                  <a:pt x="22027" y="541305"/>
                </a:lnTo>
                <a:lnTo>
                  <a:pt x="3093" y="504362"/>
                </a:lnTo>
                <a:lnTo>
                  <a:pt x="0" y="480060"/>
                </a:lnTo>
                <a:lnTo>
                  <a:pt x="0" y="96012"/>
                </a:lnTo>
                <a:close/>
              </a:path>
            </a:pathLst>
          </a:custGeom>
          <a:ln w="12192">
            <a:solidFill>
              <a:srgbClr val="829678"/>
            </a:solidFill>
          </a:ln>
        </p:spPr>
        <p:txBody>
          <a:bodyPr wrap="square" lIns="0" tIns="0" rIns="0" bIns="0" rtlCol="0">
            <a:noAutofit/>
          </a:bodyPr>
          <a:lstStyle/>
          <a:p>
            <a:endParaRPr dirty="0"/>
          </a:p>
        </p:txBody>
      </p:sp>
      <p:sp>
        <p:nvSpPr>
          <p:cNvPr id="72" name="object 72"/>
          <p:cNvSpPr/>
          <p:nvPr/>
        </p:nvSpPr>
        <p:spPr>
          <a:xfrm>
            <a:off x="6822600" y="1413000"/>
            <a:ext cx="1483200" cy="644400"/>
          </a:xfrm>
          <a:custGeom>
            <a:avLst/>
            <a:gdLst/>
            <a:ahLst/>
            <a:cxnLst/>
            <a:rect l="l" t="t" r="r" b="b"/>
            <a:pathLst>
              <a:path w="1325879" h="576072">
                <a:moveTo>
                  <a:pt x="0" y="96012"/>
                </a:moveTo>
                <a:lnTo>
                  <a:pt x="0" y="480060"/>
                </a:lnTo>
                <a:lnTo>
                  <a:pt x="529" y="490223"/>
                </a:lnTo>
                <a:lnTo>
                  <a:pt x="14003" y="530064"/>
                </a:lnTo>
                <a:lnTo>
                  <a:pt x="42411" y="559762"/>
                </a:lnTo>
                <a:lnTo>
                  <a:pt x="81409" y="574972"/>
                </a:lnTo>
                <a:lnTo>
                  <a:pt x="96011" y="576072"/>
                </a:lnTo>
                <a:lnTo>
                  <a:pt x="1229867" y="576072"/>
                </a:lnTo>
                <a:lnTo>
                  <a:pt x="1267505" y="568433"/>
                </a:lnTo>
                <a:lnTo>
                  <a:pt x="1301066" y="544521"/>
                </a:lnTo>
                <a:lnTo>
                  <a:pt x="1321588" y="508570"/>
                </a:lnTo>
                <a:lnTo>
                  <a:pt x="1325879" y="480060"/>
                </a:lnTo>
                <a:lnTo>
                  <a:pt x="1325879" y="96012"/>
                </a:lnTo>
                <a:lnTo>
                  <a:pt x="1318241" y="58374"/>
                </a:lnTo>
                <a:lnTo>
                  <a:pt x="1294329" y="24813"/>
                </a:lnTo>
                <a:lnTo>
                  <a:pt x="1258378" y="4291"/>
                </a:lnTo>
                <a:lnTo>
                  <a:pt x="1229867" y="0"/>
                </a:lnTo>
                <a:lnTo>
                  <a:pt x="96011" y="0"/>
                </a:lnTo>
                <a:lnTo>
                  <a:pt x="58374" y="7638"/>
                </a:lnTo>
                <a:lnTo>
                  <a:pt x="24813" y="31550"/>
                </a:lnTo>
                <a:lnTo>
                  <a:pt x="4291" y="67501"/>
                </a:lnTo>
                <a:lnTo>
                  <a:pt x="0" y="96012"/>
                </a:lnTo>
                <a:close/>
              </a:path>
            </a:pathLst>
          </a:custGeom>
          <a:solidFill>
            <a:srgbClr val="829678"/>
          </a:solidFill>
        </p:spPr>
        <p:txBody>
          <a:bodyPr wrap="square" lIns="0" tIns="0" rIns="0" bIns="0" rtlCol="0">
            <a:noAutofit/>
          </a:bodyPr>
          <a:lstStyle/>
          <a:p>
            <a:pPr algn="ctr"/>
            <a:endParaRPr lang="en-GB" sz="200" dirty="0">
              <a:solidFill>
                <a:schemeClr val="bg1"/>
              </a:solidFill>
            </a:endParaRPr>
          </a:p>
          <a:p>
            <a:pPr algn="ctr"/>
            <a:endParaRPr lang="en-GB" sz="200" dirty="0">
              <a:solidFill>
                <a:schemeClr val="bg1"/>
              </a:solidFill>
            </a:endParaRPr>
          </a:p>
          <a:p>
            <a:pPr algn="ctr"/>
            <a:endParaRPr lang="en-GB" sz="200" dirty="0">
              <a:solidFill>
                <a:schemeClr val="bg1"/>
              </a:solidFill>
            </a:endParaRPr>
          </a:p>
          <a:p>
            <a:pPr algn="ctr"/>
            <a:r>
              <a:rPr lang="en-GB" sz="1050" dirty="0">
                <a:solidFill>
                  <a:schemeClr val="bg1"/>
                </a:solidFill>
              </a:rPr>
              <a:t>Wigan A49 Link Road – Significant progress made to the on-site works</a:t>
            </a:r>
            <a:endParaRPr sz="1050" dirty="0">
              <a:solidFill>
                <a:schemeClr val="bg1"/>
              </a:solidFill>
            </a:endParaRPr>
          </a:p>
        </p:txBody>
      </p:sp>
      <p:sp>
        <p:nvSpPr>
          <p:cNvPr id="73" name="object 73"/>
          <p:cNvSpPr/>
          <p:nvPr/>
        </p:nvSpPr>
        <p:spPr>
          <a:xfrm>
            <a:off x="6824237" y="1408496"/>
            <a:ext cx="1483200" cy="644400"/>
          </a:xfrm>
          <a:custGeom>
            <a:avLst/>
            <a:gdLst/>
            <a:ahLst/>
            <a:cxnLst/>
            <a:rect l="l" t="t" r="r" b="b"/>
            <a:pathLst>
              <a:path w="1325879" h="576072">
                <a:moveTo>
                  <a:pt x="0" y="96012"/>
                </a:moveTo>
                <a:lnTo>
                  <a:pt x="9415" y="54448"/>
                </a:lnTo>
                <a:lnTo>
                  <a:pt x="34766" y="22027"/>
                </a:lnTo>
                <a:lnTo>
                  <a:pt x="71709" y="3093"/>
                </a:lnTo>
                <a:lnTo>
                  <a:pt x="96011" y="0"/>
                </a:lnTo>
                <a:lnTo>
                  <a:pt x="1229867" y="0"/>
                </a:lnTo>
                <a:lnTo>
                  <a:pt x="1271431" y="9415"/>
                </a:lnTo>
                <a:lnTo>
                  <a:pt x="1303852" y="34766"/>
                </a:lnTo>
                <a:lnTo>
                  <a:pt x="1322786" y="71709"/>
                </a:lnTo>
                <a:lnTo>
                  <a:pt x="1325879" y="96012"/>
                </a:lnTo>
                <a:lnTo>
                  <a:pt x="1325879" y="480060"/>
                </a:lnTo>
                <a:lnTo>
                  <a:pt x="1316464" y="521623"/>
                </a:lnTo>
                <a:lnTo>
                  <a:pt x="1291113" y="554044"/>
                </a:lnTo>
                <a:lnTo>
                  <a:pt x="1254170" y="572978"/>
                </a:lnTo>
                <a:lnTo>
                  <a:pt x="1229867" y="576072"/>
                </a:lnTo>
                <a:lnTo>
                  <a:pt x="96011" y="576072"/>
                </a:lnTo>
                <a:lnTo>
                  <a:pt x="54448" y="566656"/>
                </a:lnTo>
                <a:lnTo>
                  <a:pt x="22027" y="541305"/>
                </a:lnTo>
                <a:lnTo>
                  <a:pt x="3093" y="504362"/>
                </a:lnTo>
                <a:lnTo>
                  <a:pt x="0" y="480060"/>
                </a:lnTo>
                <a:lnTo>
                  <a:pt x="0" y="96012"/>
                </a:lnTo>
                <a:close/>
              </a:path>
            </a:pathLst>
          </a:custGeom>
          <a:ln w="12192">
            <a:solidFill>
              <a:srgbClr val="829678"/>
            </a:solidFill>
          </a:ln>
        </p:spPr>
        <p:txBody>
          <a:bodyPr wrap="square" lIns="0" tIns="0" rIns="0" bIns="0" rtlCol="0">
            <a:noAutofit/>
          </a:bodyPr>
          <a:lstStyle/>
          <a:p>
            <a:endParaRPr dirty="0"/>
          </a:p>
        </p:txBody>
      </p:sp>
      <p:sp>
        <p:nvSpPr>
          <p:cNvPr id="74" name="object 74"/>
          <p:cNvSpPr/>
          <p:nvPr/>
        </p:nvSpPr>
        <p:spPr>
          <a:xfrm>
            <a:off x="8520620" y="502611"/>
            <a:ext cx="1498150" cy="644400"/>
          </a:xfrm>
          <a:custGeom>
            <a:avLst/>
            <a:gdLst/>
            <a:ahLst/>
            <a:cxnLst/>
            <a:rect l="l" t="t" r="r" b="b"/>
            <a:pathLst>
              <a:path w="1356360" h="576071">
                <a:moveTo>
                  <a:pt x="0" y="96012"/>
                </a:moveTo>
                <a:lnTo>
                  <a:pt x="0" y="480059"/>
                </a:lnTo>
                <a:lnTo>
                  <a:pt x="529" y="490223"/>
                </a:lnTo>
                <a:lnTo>
                  <a:pt x="14003" y="530064"/>
                </a:lnTo>
                <a:lnTo>
                  <a:pt x="42411" y="559762"/>
                </a:lnTo>
                <a:lnTo>
                  <a:pt x="81409" y="574972"/>
                </a:lnTo>
                <a:lnTo>
                  <a:pt x="96012" y="576071"/>
                </a:lnTo>
                <a:lnTo>
                  <a:pt x="1260348" y="576071"/>
                </a:lnTo>
                <a:lnTo>
                  <a:pt x="1297985" y="568433"/>
                </a:lnTo>
                <a:lnTo>
                  <a:pt x="1331546" y="544521"/>
                </a:lnTo>
                <a:lnTo>
                  <a:pt x="1352068" y="508570"/>
                </a:lnTo>
                <a:lnTo>
                  <a:pt x="1356360" y="480059"/>
                </a:lnTo>
                <a:lnTo>
                  <a:pt x="1356360" y="96012"/>
                </a:lnTo>
                <a:lnTo>
                  <a:pt x="1348721" y="58374"/>
                </a:lnTo>
                <a:lnTo>
                  <a:pt x="1324809" y="24813"/>
                </a:lnTo>
                <a:lnTo>
                  <a:pt x="1288858" y="4291"/>
                </a:lnTo>
                <a:lnTo>
                  <a:pt x="1260348" y="0"/>
                </a:lnTo>
                <a:lnTo>
                  <a:pt x="96012" y="0"/>
                </a:lnTo>
                <a:lnTo>
                  <a:pt x="58374" y="7638"/>
                </a:lnTo>
                <a:lnTo>
                  <a:pt x="24813" y="31550"/>
                </a:lnTo>
                <a:lnTo>
                  <a:pt x="4291" y="67501"/>
                </a:lnTo>
                <a:lnTo>
                  <a:pt x="0" y="96012"/>
                </a:lnTo>
                <a:close/>
              </a:path>
            </a:pathLst>
          </a:custGeom>
          <a:solidFill>
            <a:srgbClr val="829678"/>
          </a:solidFill>
        </p:spPr>
        <p:txBody>
          <a:bodyPr wrap="square" lIns="0" tIns="0" rIns="0" bIns="0" rtlCol="0">
            <a:noAutofit/>
          </a:bodyPr>
          <a:lstStyle/>
          <a:p>
            <a:pPr algn="ctr"/>
            <a:endParaRPr lang="en-GB" sz="200" dirty="0">
              <a:solidFill>
                <a:schemeClr val="bg1"/>
              </a:solidFill>
            </a:endParaRPr>
          </a:p>
          <a:p>
            <a:pPr algn="ctr"/>
            <a:endParaRPr lang="en-GB" sz="200" dirty="0">
              <a:solidFill>
                <a:schemeClr val="bg1"/>
              </a:solidFill>
            </a:endParaRPr>
          </a:p>
          <a:p>
            <a:pPr algn="ctr"/>
            <a:endParaRPr lang="en-GB" sz="200" dirty="0">
              <a:solidFill>
                <a:schemeClr val="bg1"/>
              </a:solidFill>
            </a:endParaRPr>
          </a:p>
          <a:p>
            <a:pPr algn="ctr"/>
            <a:r>
              <a:rPr lang="en-GB" sz="950" dirty="0">
                <a:solidFill>
                  <a:schemeClr val="bg1"/>
                </a:solidFill>
              </a:rPr>
              <a:t>Stockport Interchange Mixed Use – Stage 1 Main Contractor Preferred Bidder identified</a:t>
            </a:r>
            <a:endParaRPr sz="950" dirty="0">
              <a:solidFill>
                <a:schemeClr val="bg1"/>
              </a:solidFill>
            </a:endParaRPr>
          </a:p>
        </p:txBody>
      </p:sp>
      <p:sp>
        <p:nvSpPr>
          <p:cNvPr id="75" name="object 75"/>
          <p:cNvSpPr/>
          <p:nvPr/>
        </p:nvSpPr>
        <p:spPr>
          <a:xfrm>
            <a:off x="8520620" y="498600"/>
            <a:ext cx="1483200" cy="644400"/>
          </a:xfrm>
          <a:custGeom>
            <a:avLst/>
            <a:gdLst/>
            <a:ahLst/>
            <a:cxnLst/>
            <a:rect l="l" t="t" r="r" b="b"/>
            <a:pathLst>
              <a:path w="1356360" h="576071">
                <a:moveTo>
                  <a:pt x="0" y="96012"/>
                </a:moveTo>
                <a:lnTo>
                  <a:pt x="9415" y="54448"/>
                </a:lnTo>
                <a:lnTo>
                  <a:pt x="34766" y="22027"/>
                </a:lnTo>
                <a:lnTo>
                  <a:pt x="71709" y="3093"/>
                </a:lnTo>
                <a:lnTo>
                  <a:pt x="96012" y="0"/>
                </a:lnTo>
                <a:lnTo>
                  <a:pt x="1260348" y="0"/>
                </a:lnTo>
                <a:lnTo>
                  <a:pt x="1301911" y="9415"/>
                </a:lnTo>
                <a:lnTo>
                  <a:pt x="1334332" y="34766"/>
                </a:lnTo>
                <a:lnTo>
                  <a:pt x="1353266" y="71709"/>
                </a:lnTo>
                <a:lnTo>
                  <a:pt x="1356360" y="96012"/>
                </a:lnTo>
                <a:lnTo>
                  <a:pt x="1356360" y="480059"/>
                </a:lnTo>
                <a:lnTo>
                  <a:pt x="1346944" y="521623"/>
                </a:lnTo>
                <a:lnTo>
                  <a:pt x="1321593" y="554044"/>
                </a:lnTo>
                <a:lnTo>
                  <a:pt x="1284650" y="572978"/>
                </a:lnTo>
                <a:lnTo>
                  <a:pt x="1260348" y="576071"/>
                </a:lnTo>
                <a:lnTo>
                  <a:pt x="96012" y="576071"/>
                </a:lnTo>
                <a:lnTo>
                  <a:pt x="54448" y="566656"/>
                </a:lnTo>
                <a:lnTo>
                  <a:pt x="22027" y="541305"/>
                </a:lnTo>
                <a:lnTo>
                  <a:pt x="3093" y="504362"/>
                </a:lnTo>
                <a:lnTo>
                  <a:pt x="0" y="480059"/>
                </a:lnTo>
                <a:lnTo>
                  <a:pt x="0" y="96012"/>
                </a:lnTo>
                <a:close/>
              </a:path>
            </a:pathLst>
          </a:custGeom>
          <a:ln w="12192">
            <a:solidFill>
              <a:srgbClr val="829678"/>
            </a:solidFill>
          </a:ln>
        </p:spPr>
        <p:txBody>
          <a:bodyPr wrap="square" lIns="0" tIns="0" rIns="0" bIns="0" rtlCol="0">
            <a:noAutofit/>
          </a:bodyPr>
          <a:lstStyle/>
          <a:p>
            <a:endParaRPr dirty="0"/>
          </a:p>
        </p:txBody>
      </p:sp>
      <p:sp>
        <p:nvSpPr>
          <p:cNvPr id="76" name="object 76"/>
          <p:cNvSpPr/>
          <p:nvPr/>
        </p:nvSpPr>
        <p:spPr>
          <a:xfrm>
            <a:off x="8522151" y="1415590"/>
            <a:ext cx="1483200" cy="644400"/>
          </a:xfrm>
          <a:custGeom>
            <a:avLst/>
            <a:gdLst/>
            <a:ahLst/>
            <a:cxnLst/>
            <a:rect l="l" t="t" r="r" b="b"/>
            <a:pathLst>
              <a:path w="1325880" h="573023">
                <a:moveTo>
                  <a:pt x="0" y="95503"/>
                </a:moveTo>
                <a:lnTo>
                  <a:pt x="0" y="477519"/>
                </a:lnTo>
                <a:lnTo>
                  <a:pt x="450" y="486846"/>
                </a:lnTo>
                <a:lnTo>
                  <a:pt x="13685" y="526776"/>
                </a:lnTo>
                <a:lnTo>
                  <a:pt x="41987" y="556610"/>
                </a:lnTo>
                <a:lnTo>
                  <a:pt x="80926" y="571916"/>
                </a:lnTo>
                <a:lnTo>
                  <a:pt x="95504" y="573023"/>
                </a:lnTo>
                <a:lnTo>
                  <a:pt x="1230376" y="573023"/>
                </a:lnTo>
                <a:lnTo>
                  <a:pt x="1279632" y="559338"/>
                </a:lnTo>
                <a:lnTo>
                  <a:pt x="1309466" y="531036"/>
                </a:lnTo>
                <a:lnTo>
                  <a:pt x="1324772" y="492097"/>
                </a:lnTo>
                <a:lnTo>
                  <a:pt x="1325880" y="477519"/>
                </a:lnTo>
                <a:lnTo>
                  <a:pt x="1325880" y="95503"/>
                </a:lnTo>
                <a:lnTo>
                  <a:pt x="1312194" y="46247"/>
                </a:lnTo>
                <a:lnTo>
                  <a:pt x="1283892" y="16413"/>
                </a:lnTo>
                <a:lnTo>
                  <a:pt x="1244953" y="1107"/>
                </a:lnTo>
                <a:lnTo>
                  <a:pt x="1230376" y="0"/>
                </a:lnTo>
                <a:lnTo>
                  <a:pt x="95504" y="0"/>
                </a:lnTo>
                <a:lnTo>
                  <a:pt x="46247" y="13685"/>
                </a:lnTo>
                <a:lnTo>
                  <a:pt x="16413" y="41987"/>
                </a:lnTo>
                <a:lnTo>
                  <a:pt x="1107" y="80926"/>
                </a:lnTo>
                <a:lnTo>
                  <a:pt x="0" y="95503"/>
                </a:lnTo>
                <a:close/>
              </a:path>
            </a:pathLst>
          </a:custGeom>
          <a:solidFill>
            <a:srgbClr val="829678"/>
          </a:solidFill>
        </p:spPr>
        <p:txBody>
          <a:bodyPr wrap="square" lIns="0" tIns="0" rIns="0" bIns="0" rtlCol="0">
            <a:noAutofit/>
          </a:bodyPr>
          <a:lstStyle/>
          <a:p>
            <a:pPr algn="ctr"/>
            <a:endParaRPr lang="en-GB" sz="200" dirty="0">
              <a:solidFill>
                <a:schemeClr val="bg1"/>
              </a:solidFill>
            </a:endParaRPr>
          </a:p>
          <a:p>
            <a:pPr algn="ctr"/>
            <a:endParaRPr lang="en-GB" sz="200" dirty="0">
              <a:solidFill>
                <a:schemeClr val="bg1"/>
              </a:solidFill>
            </a:endParaRPr>
          </a:p>
          <a:p>
            <a:pPr algn="ctr"/>
            <a:r>
              <a:rPr lang="en-GB" sz="1050" dirty="0">
                <a:solidFill>
                  <a:schemeClr val="bg1"/>
                </a:solidFill>
              </a:rPr>
              <a:t>MSIRR Gt Ancoats St - Advance works complete and Contract Awarded</a:t>
            </a:r>
            <a:endParaRPr sz="1050" dirty="0">
              <a:solidFill>
                <a:schemeClr val="bg1"/>
              </a:solidFill>
            </a:endParaRPr>
          </a:p>
        </p:txBody>
      </p:sp>
      <p:sp>
        <p:nvSpPr>
          <p:cNvPr id="77" name="object 77"/>
          <p:cNvSpPr/>
          <p:nvPr/>
        </p:nvSpPr>
        <p:spPr>
          <a:xfrm>
            <a:off x="8520620" y="1412746"/>
            <a:ext cx="1483200" cy="644400"/>
          </a:xfrm>
          <a:custGeom>
            <a:avLst/>
            <a:gdLst/>
            <a:ahLst/>
            <a:cxnLst/>
            <a:rect l="l" t="t" r="r" b="b"/>
            <a:pathLst>
              <a:path w="1325880" h="573023">
                <a:moveTo>
                  <a:pt x="0" y="95503"/>
                </a:moveTo>
                <a:lnTo>
                  <a:pt x="9478" y="54004"/>
                </a:lnTo>
                <a:lnTo>
                  <a:pt x="34961" y="21664"/>
                </a:lnTo>
                <a:lnTo>
                  <a:pt x="72019" y="2914"/>
                </a:lnTo>
                <a:lnTo>
                  <a:pt x="95504" y="0"/>
                </a:lnTo>
                <a:lnTo>
                  <a:pt x="1230376" y="0"/>
                </a:lnTo>
                <a:lnTo>
                  <a:pt x="1271875" y="9478"/>
                </a:lnTo>
                <a:lnTo>
                  <a:pt x="1304215" y="34961"/>
                </a:lnTo>
                <a:lnTo>
                  <a:pt x="1322965" y="72019"/>
                </a:lnTo>
                <a:lnTo>
                  <a:pt x="1325880" y="95503"/>
                </a:lnTo>
                <a:lnTo>
                  <a:pt x="1325880" y="477519"/>
                </a:lnTo>
                <a:lnTo>
                  <a:pt x="1316401" y="519019"/>
                </a:lnTo>
                <a:lnTo>
                  <a:pt x="1290918" y="551359"/>
                </a:lnTo>
                <a:lnTo>
                  <a:pt x="1253860" y="570109"/>
                </a:lnTo>
                <a:lnTo>
                  <a:pt x="1230376" y="573023"/>
                </a:lnTo>
                <a:lnTo>
                  <a:pt x="95504" y="573023"/>
                </a:lnTo>
                <a:lnTo>
                  <a:pt x="54004" y="563545"/>
                </a:lnTo>
                <a:lnTo>
                  <a:pt x="21664" y="538062"/>
                </a:lnTo>
                <a:lnTo>
                  <a:pt x="2914" y="501004"/>
                </a:lnTo>
                <a:lnTo>
                  <a:pt x="0" y="477519"/>
                </a:lnTo>
                <a:lnTo>
                  <a:pt x="0" y="95503"/>
                </a:lnTo>
                <a:close/>
              </a:path>
            </a:pathLst>
          </a:custGeom>
          <a:ln w="12191">
            <a:solidFill>
              <a:srgbClr val="829678"/>
            </a:solidFill>
          </a:ln>
        </p:spPr>
        <p:txBody>
          <a:bodyPr wrap="square" lIns="0" tIns="0" rIns="0" bIns="0" rtlCol="0">
            <a:noAutofit/>
          </a:bodyPr>
          <a:lstStyle/>
          <a:p>
            <a:endParaRPr dirty="0"/>
          </a:p>
        </p:txBody>
      </p:sp>
      <p:sp>
        <p:nvSpPr>
          <p:cNvPr id="78" name="object 78"/>
          <p:cNvSpPr/>
          <p:nvPr/>
        </p:nvSpPr>
        <p:spPr>
          <a:xfrm>
            <a:off x="10210799" y="498600"/>
            <a:ext cx="1483200" cy="644400"/>
          </a:xfrm>
          <a:custGeom>
            <a:avLst/>
            <a:gdLst/>
            <a:ahLst/>
            <a:cxnLst/>
            <a:rect l="l" t="t" r="r" b="b"/>
            <a:pathLst>
              <a:path w="1356359" h="576071">
                <a:moveTo>
                  <a:pt x="0" y="96012"/>
                </a:moveTo>
                <a:lnTo>
                  <a:pt x="0" y="480059"/>
                </a:lnTo>
                <a:lnTo>
                  <a:pt x="529" y="490223"/>
                </a:lnTo>
                <a:lnTo>
                  <a:pt x="14003" y="530064"/>
                </a:lnTo>
                <a:lnTo>
                  <a:pt x="42411" y="559762"/>
                </a:lnTo>
                <a:lnTo>
                  <a:pt x="81409" y="574972"/>
                </a:lnTo>
                <a:lnTo>
                  <a:pt x="96011" y="576071"/>
                </a:lnTo>
                <a:lnTo>
                  <a:pt x="1260348" y="576071"/>
                </a:lnTo>
                <a:lnTo>
                  <a:pt x="1297985" y="568433"/>
                </a:lnTo>
                <a:lnTo>
                  <a:pt x="1331546" y="544521"/>
                </a:lnTo>
                <a:lnTo>
                  <a:pt x="1352068" y="508570"/>
                </a:lnTo>
                <a:lnTo>
                  <a:pt x="1356359" y="480059"/>
                </a:lnTo>
                <a:lnTo>
                  <a:pt x="1356359" y="96012"/>
                </a:lnTo>
                <a:lnTo>
                  <a:pt x="1348721" y="58374"/>
                </a:lnTo>
                <a:lnTo>
                  <a:pt x="1324809" y="24813"/>
                </a:lnTo>
                <a:lnTo>
                  <a:pt x="1288858" y="4291"/>
                </a:lnTo>
                <a:lnTo>
                  <a:pt x="1260348" y="0"/>
                </a:lnTo>
                <a:lnTo>
                  <a:pt x="96011" y="0"/>
                </a:lnTo>
                <a:lnTo>
                  <a:pt x="58374" y="7638"/>
                </a:lnTo>
                <a:lnTo>
                  <a:pt x="24813" y="31550"/>
                </a:lnTo>
                <a:lnTo>
                  <a:pt x="4291" y="67501"/>
                </a:lnTo>
                <a:lnTo>
                  <a:pt x="0" y="96012"/>
                </a:lnTo>
                <a:close/>
              </a:path>
            </a:pathLst>
          </a:custGeom>
          <a:solidFill>
            <a:srgbClr val="829678"/>
          </a:solidFill>
        </p:spPr>
        <p:txBody>
          <a:bodyPr wrap="square" lIns="0" tIns="0" rIns="0" bIns="0" rtlCol="0">
            <a:noAutofit/>
          </a:bodyPr>
          <a:lstStyle/>
          <a:p>
            <a:pPr lvl="0" algn="ctr"/>
            <a:r>
              <a:rPr lang="en-GB" sz="1050" dirty="0">
                <a:solidFill>
                  <a:prstClr val="white"/>
                </a:solidFill>
              </a:rPr>
              <a:t>All Bury, Oldham &amp; Rochdale Minor Works schemes have gained Business Case approval</a:t>
            </a:r>
          </a:p>
        </p:txBody>
      </p:sp>
      <p:sp>
        <p:nvSpPr>
          <p:cNvPr id="79" name="object 79"/>
          <p:cNvSpPr/>
          <p:nvPr/>
        </p:nvSpPr>
        <p:spPr>
          <a:xfrm>
            <a:off x="10210800" y="494791"/>
            <a:ext cx="1483199" cy="648209"/>
          </a:xfrm>
          <a:custGeom>
            <a:avLst/>
            <a:gdLst/>
            <a:ahLst/>
            <a:cxnLst/>
            <a:rect l="l" t="t" r="r" b="b"/>
            <a:pathLst>
              <a:path w="1356359" h="576071">
                <a:moveTo>
                  <a:pt x="0" y="96012"/>
                </a:moveTo>
                <a:lnTo>
                  <a:pt x="9415" y="54448"/>
                </a:lnTo>
                <a:lnTo>
                  <a:pt x="34766" y="22027"/>
                </a:lnTo>
                <a:lnTo>
                  <a:pt x="71709" y="3093"/>
                </a:lnTo>
                <a:lnTo>
                  <a:pt x="96011" y="0"/>
                </a:lnTo>
                <a:lnTo>
                  <a:pt x="1260348" y="0"/>
                </a:lnTo>
                <a:lnTo>
                  <a:pt x="1301911" y="9415"/>
                </a:lnTo>
                <a:lnTo>
                  <a:pt x="1334332" y="34766"/>
                </a:lnTo>
                <a:lnTo>
                  <a:pt x="1353266" y="71709"/>
                </a:lnTo>
                <a:lnTo>
                  <a:pt x="1356359" y="96012"/>
                </a:lnTo>
                <a:lnTo>
                  <a:pt x="1356359" y="480059"/>
                </a:lnTo>
                <a:lnTo>
                  <a:pt x="1346944" y="521623"/>
                </a:lnTo>
                <a:lnTo>
                  <a:pt x="1321593" y="554044"/>
                </a:lnTo>
                <a:lnTo>
                  <a:pt x="1284650" y="572978"/>
                </a:lnTo>
                <a:lnTo>
                  <a:pt x="1260348" y="576071"/>
                </a:lnTo>
                <a:lnTo>
                  <a:pt x="96011" y="576071"/>
                </a:lnTo>
                <a:lnTo>
                  <a:pt x="54448" y="566656"/>
                </a:lnTo>
                <a:lnTo>
                  <a:pt x="22027" y="541305"/>
                </a:lnTo>
                <a:lnTo>
                  <a:pt x="3093" y="504362"/>
                </a:lnTo>
                <a:lnTo>
                  <a:pt x="0" y="480059"/>
                </a:lnTo>
                <a:lnTo>
                  <a:pt x="0" y="96012"/>
                </a:lnTo>
                <a:close/>
              </a:path>
            </a:pathLst>
          </a:custGeom>
          <a:ln w="12192">
            <a:solidFill>
              <a:srgbClr val="829678"/>
            </a:solidFill>
          </a:ln>
        </p:spPr>
        <p:txBody>
          <a:bodyPr wrap="square" lIns="0" tIns="0" rIns="0" bIns="0" rtlCol="0">
            <a:noAutofit/>
          </a:bodyPr>
          <a:lstStyle/>
          <a:p>
            <a:endParaRPr dirty="0"/>
          </a:p>
        </p:txBody>
      </p:sp>
      <p:sp>
        <p:nvSpPr>
          <p:cNvPr id="80" name="object 80"/>
          <p:cNvSpPr/>
          <p:nvPr/>
        </p:nvSpPr>
        <p:spPr>
          <a:xfrm>
            <a:off x="10210799" y="1413000"/>
            <a:ext cx="1483200" cy="644400"/>
          </a:xfrm>
          <a:custGeom>
            <a:avLst/>
            <a:gdLst/>
            <a:ahLst/>
            <a:cxnLst/>
            <a:rect l="l" t="t" r="r" b="b"/>
            <a:pathLst>
              <a:path w="1356359" h="576071">
                <a:moveTo>
                  <a:pt x="0" y="96011"/>
                </a:moveTo>
                <a:lnTo>
                  <a:pt x="0" y="480059"/>
                </a:lnTo>
                <a:lnTo>
                  <a:pt x="529" y="490223"/>
                </a:lnTo>
                <a:lnTo>
                  <a:pt x="14003" y="530064"/>
                </a:lnTo>
                <a:lnTo>
                  <a:pt x="42411" y="559762"/>
                </a:lnTo>
                <a:lnTo>
                  <a:pt x="81409" y="574972"/>
                </a:lnTo>
                <a:lnTo>
                  <a:pt x="96011" y="576071"/>
                </a:lnTo>
                <a:lnTo>
                  <a:pt x="1260348" y="576071"/>
                </a:lnTo>
                <a:lnTo>
                  <a:pt x="1297985" y="568433"/>
                </a:lnTo>
                <a:lnTo>
                  <a:pt x="1331546" y="544521"/>
                </a:lnTo>
                <a:lnTo>
                  <a:pt x="1352068" y="508570"/>
                </a:lnTo>
                <a:lnTo>
                  <a:pt x="1356359" y="480059"/>
                </a:lnTo>
                <a:lnTo>
                  <a:pt x="1356359" y="96011"/>
                </a:lnTo>
                <a:lnTo>
                  <a:pt x="1348721" y="58374"/>
                </a:lnTo>
                <a:lnTo>
                  <a:pt x="1324809" y="24813"/>
                </a:lnTo>
                <a:lnTo>
                  <a:pt x="1288858" y="4291"/>
                </a:lnTo>
                <a:lnTo>
                  <a:pt x="1260348" y="0"/>
                </a:lnTo>
                <a:lnTo>
                  <a:pt x="96011" y="0"/>
                </a:lnTo>
                <a:lnTo>
                  <a:pt x="58374" y="7638"/>
                </a:lnTo>
                <a:lnTo>
                  <a:pt x="24813" y="31550"/>
                </a:lnTo>
                <a:lnTo>
                  <a:pt x="4291" y="67501"/>
                </a:lnTo>
                <a:lnTo>
                  <a:pt x="0" y="96011"/>
                </a:lnTo>
                <a:close/>
              </a:path>
            </a:pathLst>
          </a:custGeom>
          <a:solidFill>
            <a:srgbClr val="829678"/>
          </a:solidFill>
        </p:spPr>
        <p:txBody>
          <a:bodyPr wrap="square" lIns="0" tIns="0" rIns="0" bIns="0" rtlCol="0">
            <a:noAutofit/>
          </a:bodyPr>
          <a:lstStyle/>
          <a:p>
            <a:pPr lvl="0" algn="ctr"/>
            <a:endParaRPr lang="en-GB" sz="400" dirty="0">
              <a:solidFill>
                <a:prstClr val="white"/>
              </a:solidFill>
            </a:endParaRPr>
          </a:p>
          <a:p>
            <a:pPr lvl="0" algn="ctr"/>
            <a:r>
              <a:rPr lang="en-GB" sz="1050" dirty="0" smtClean="0">
                <a:solidFill>
                  <a:schemeClr val="bg1"/>
                </a:solidFill>
              </a:rPr>
              <a:t>Transport schemes over profiled to reflect wider GM Programme</a:t>
            </a:r>
            <a:endParaRPr lang="en-GB" sz="1050" dirty="0">
              <a:solidFill>
                <a:schemeClr val="bg1"/>
              </a:solidFill>
            </a:endParaRPr>
          </a:p>
        </p:txBody>
      </p:sp>
      <p:sp>
        <p:nvSpPr>
          <p:cNvPr id="81" name="object 81"/>
          <p:cNvSpPr/>
          <p:nvPr/>
        </p:nvSpPr>
        <p:spPr>
          <a:xfrm>
            <a:off x="10206748" y="1410322"/>
            <a:ext cx="1483200" cy="644400"/>
          </a:xfrm>
          <a:custGeom>
            <a:avLst/>
            <a:gdLst/>
            <a:ahLst/>
            <a:cxnLst/>
            <a:rect l="l" t="t" r="r" b="b"/>
            <a:pathLst>
              <a:path w="1356359" h="576071">
                <a:moveTo>
                  <a:pt x="0" y="96011"/>
                </a:moveTo>
                <a:lnTo>
                  <a:pt x="9415" y="54448"/>
                </a:lnTo>
                <a:lnTo>
                  <a:pt x="34766" y="22027"/>
                </a:lnTo>
                <a:lnTo>
                  <a:pt x="71709" y="3093"/>
                </a:lnTo>
                <a:lnTo>
                  <a:pt x="96011" y="0"/>
                </a:lnTo>
                <a:lnTo>
                  <a:pt x="1260348" y="0"/>
                </a:lnTo>
                <a:lnTo>
                  <a:pt x="1301911" y="9415"/>
                </a:lnTo>
                <a:lnTo>
                  <a:pt x="1334332" y="34766"/>
                </a:lnTo>
                <a:lnTo>
                  <a:pt x="1353266" y="71709"/>
                </a:lnTo>
                <a:lnTo>
                  <a:pt x="1356359" y="96011"/>
                </a:lnTo>
                <a:lnTo>
                  <a:pt x="1356359" y="480059"/>
                </a:lnTo>
                <a:lnTo>
                  <a:pt x="1346944" y="521623"/>
                </a:lnTo>
                <a:lnTo>
                  <a:pt x="1321593" y="554044"/>
                </a:lnTo>
                <a:lnTo>
                  <a:pt x="1284650" y="572978"/>
                </a:lnTo>
                <a:lnTo>
                  <a:pt x="1260348" y="576071"/>
                </a:lnTo>
                <a:lnTo>
                  <a:pt x="96011" y="576071"/>
                </a:lnTo>
                <a:lnTo>
                  <a:pt x="54448" y="566656"/>
                </a:lnTo>
                <a:lnTo>
                  <a:pt x="22027" y="541305"/>
                </a:lnTo>
                <a:lnTo>
                  <a:pt x="3093" y="504362"/>
                </a:lnTo>
                <a:lnTo>
                  <a:pt x="0" y="480059"/>
                </a:lnTo>
                <a:lnTo>
                  <a:pt x="0" y="96011"/>
                </a:lnTo>
                <a:close/>
              </a:path>
            </a:pathLst>
          </a:custGeom>
          <a:ln w="12192">
            <a:solidFill>
              <a:srgbClr val="829678"/>
            </a:solidFill>
          </a:ln>
        </p:spPr>
        <p:txBody>
          <a:bodyPr wrap="square" lIns="0" tIns="0" rIns="0" bIns="0" rtlCol="0">
            <a:noAutofit/>
          </a:bodyPr>
          <a:lstStyle/>
          <a:p>
            <a:endParaRPr dirty="0"/>
          </a:p>
        </p:txBody>
      </p:sp>
      <p:sp>
        <p:nvSpPr>
          <p:cNvPr id="82" name="object 82"/>
          <p:cNvSpPr/>
          <p:nvPr/>
        </p:nvSpPr>
        <p:spPr>
          <a:xfrm>
            <a:off x="6341745" y="357377"/>
            <a:ext cx="1584959" cy="0"/>
          </a:xfrm>
          <a:custGeom>
            <a:avLst/>
            <a:gdLst/>
            <a:ahLst/>
            <a:cxnLst/>
            <a:rect l="l" t="t" r="r" b="b"/>
            <a:pathLst>
              <a:path w="1584959">
                <a:moveTo>
                  <a:pt x="0" y="0"/>
                </a:moveTo>
                <a:lnTo>
                  <a:pt x="1584959" y="0"/>
                </a:lnTo>
              </a:path>
            </a:pathLst>
          </a:custGeom>
          <a:ln w="13462">
            <a:solidFill>
              <a:srgbClr val="5F5E5C"/>
            </a:solidFill>
          </a:ln>
        </p:spPr>
        <p:txBody>
          <a:bodyPr wrap="square" lIns="0" tIns="0" rIns="0" bIns="0" rtlCol="0">
            <a:noAutofit/>
          </a:bodyPr>
          <a:lstStyle/>
          <a:p>
            <a:endParaRPr dirty="0"/>
          </a:p>
        </p:txBody>
      </p:sp>
      <p:sp>
        <p:nvSpPr>
          <p:cNvPr id="84" name="object 84"/>
          <p:cNvSpPr/>
          <p:nvPr/>
        </p:nvSpPr>
        <p:spPr>
          <a:xfrm>
            <a:off x="533400" y="1752600"/>
            <a:ext cx="424406" cy="406401"/>
          </a:xfrm>
          <a:prstGeom prst="rect">
            <a:avLst/>
          </a:prstGeom>
          <a:blipFill>
            <a:blip r:embed="rId7" cstate="print"/>
            <a:stretch>
              <a:fillRect/>
            </a:stretch>
          </a:blipFill>
        </p:spPr>
        <p:txBody>
          <a:bodyPr wrap="square" lIns="0" tIns="0" rIns="0" bIns="0" rtlCol="0">
            <a:noAutofit/>
          </a:bodyPr>
          <a:lstStyle/>
          <a:p>
            <a:endParaRPr dirty="0"/>
          </a:p>
        </p:txBody>
      </p:sp>
      <p:sp>
        <p:nvSpPr>
          <p:cNvPr id="85" name="object 85"/>
          <p:cNvSpPr/>
          <p:nvPr/>
        </p:nvSpPr>
        <p:spPr>
          <a:xfrm>
            <a:off x="4821961" y="2831338"/>
            <a:ext cx="706151" cy="615950"/>
          </a:xfrm>
          <a:prstGeom prst="rect">
            <a:avLst/>
          </a:prstGeom>
          <a:blipFill>
            <a:blip r:embed="rId8" cstate="print"/>
            <a:stretch>
              <a:fillRect/>
            </a:stretch>
          </a:blipFill>
        </p:spPr>
        <p:txBody>
          <a:bodyPr wrap="square" lIns="0" tIns="0" rIns="0" bIns="0" rtlCol="0">
            <a:noAutofit/>
          </a:bodyPr>
          <a:lstStyle/>
          <a:p>
            <a:endParaRPr dirty="0"/>
          </a:p>
        </p:txBody>
      </p:sp>
      <p:sp>
        <p:nvSpPr>
          <p:cNvPr id="86" name="object 86"/>
          <p:cNvSpPr/>
          <p:nvPr/>
        </p:nvSpPr>
        <p:spPr>
          <a:xfrm>
            <a:off x="567968" y="3937985"/>
            <a:ext cx="691654" cy="551688"/>
          </a:xfrm>
          <a:prstGeom prst="rect">
            <a:avLst/>
          </a:prstGeom>
          <a:blipFill>
            <a:blip r:embed="rId9" cstate="print"/>
            <a:stretch>
              <a:fillRect/>
            </a:stretch>
          </a:blipFill>
        </p:spPr>
        <p:txBody>
          <a:bodyPr wrap="square" lIns="0" tIns="0" rIns="0" bIns="0" rtlCol="0">
            <a:noAutofit/>
          </a:bodyPr>
          <a:lstStyle/>
          <a:p>
            <a:endParaRPr dirty="0"/>
          </a:p>
        </p:txBody>
      </p:sp>
      <p:sp>
        <p:nvSpPr>
          <p:cNvPr id="87" name="object 87"/>
          <p:cNvSpPr/>
          <p:nvPr/>
        </p:nvSpPr>
        <p:spPr>
          <a:xfrm>
            <a:off x="284988" y="1367027"/>
            <a:ext cx="4523232" cy="845186"/>
          </a:xfrm>
          <a:custGeom>
            <a:avLst/>
            <a:gdLst/>
            <a:ahLst/>
            <a:cxnLst/>
            <a:rect l="l" t="t" r="r" b="b"/>
            <a:pathLst>
              <a:path w="4523232" h="972312">
                <a:moveTo>
                  <a:pt x="0" y="162051"/>
                </a:moveTo>
                <a:lnTo>
                  <a:pt x="5760" y="119063"/>
                </a:lnTo>
                <a:lnTo>
                  <a:pt x="22019" y="80426"/>
                </a:lnTo>
                <a:lnTo>
                  <a:pt x="47243" y="47671"/>
                </a:lnTo>
                <a:lnTo>
                  <a:pt x="79900" y="22329"/>
                </a:lnTo>
                <a:lnTo>
                  <a:pt x="118455" y="5929"/>
                </a:lnTo>
                <a:lnTo>
                  <a:pt x="161377" y="1"/>
                </a:lnTo>
                <a:lnTo>
                  <a:pt x="162052" y="0"/>
                </a:lnTo>
                <a:lnTo>
                  <a:pt x="4361180" y="0"/>
                </a:lnTo>
                <a:lnTo>
                  <a:pt x="4404168" y="5757"/>
                </a:lnTo>
                <a:lnTo>
                  <a:pt x="4442805" y="22010"/>
                </a:lnTo>
                <a:lnTo>
                  <a:pt x="4475560" y="47229"/>
                </a:lnTo>
                <a:lnTo>
                  <a:pt x="4500902" y="79883"/>
                </a:lnTo>
                <a:lnTo>
                  <a:pt x="4517302" y="118442"/>
                </a:lnTo>
                <a:lnTo>
                  <a:pt x="4523230" y="161377"/>
                </a:lnTo>
                <a:lnTo>
                  <a:pt x="4523232" y="162051"/>
                </a:lnTo>
                <a:lnTo>
                  <a:pt x="4523232" y="810260"/>
                </a:lnTo>
                <a:lnTo>
                  <a:pt x="4517474" y="853248"/>
                </a:lnTo>
                <a:lnTo>
                  <a:pt x="4501221" y="891885"/>
                </a:lnTo>
                <a:lnTo>
                  <a:pt x="4476002" y="924640"/>
                </a:lnTo>
                <a:lnTo>
                  <a:pt x="4443348" y="949982"/>
                </a:lnTo>
                <a:lnTo>
                  <a:pt x="4404789" y="966382"/>
                </a:lnTo>
                <a:lnTo>
                  <a:pt x="4361854" y="972310"/>
                </a:lnTo>
                <a:lnTo>
                  <a:pt x="4361180" y="972312"/>
                </a:lnTo>
                <a:lnTo>
                  <a:pt x="162052" y="972312"/>
                </a:lnTo>
                <a:lnTo>
                  <a:pt x="119076" y="966554"/>
                </a:lnTo>
                <a:lnTo>
                  <a:pt x="80443" y="950301"/>
                </a:lnTo>
                <a:lnTo>
                  <a:pt x="47686" y="925082"/>
                </a:lnTo>
                <a:lnTo>
                  <a:pt x="22337" y="892428"/>
                </a:lnTo>
                <a:lnTo>
                  <a:pt x="5931" y="853869"/>
                </a:lnTo>
                <a:lnTo>
                  <a:pt x="1" y="810934"/>
                </a:lnTo>
                <a:lnTo>
                  <a:pt x="0" y="810260"/>
                </a:lnTo>
                <a:lnTo>
                  <a:pt x="0" y="162051"/>
                </a:lnTo>
                <a:close/>
              </a:path>
            </a:pathLst>
          </a:custGeom>
          <a:ln w="9143">
            <a:solidFill>
              <a:srgbClr val="A4A4A4"/>
            </a:solidFill>
          </a:ln>
        </p:spPr>
        <p:txBody>
          <a:bodyPr wrap="square" lIns="0" tIns="0" rIns="0" bIns="0" rtlCol="0">
            <a:noAutofit/>
          </a:bodyPr>
          <a:lstStyle/>
          <a:p>
            <a:endParaRPr dirty="0"/>
          </a:p>
        </p:txBody>
      </p:sp>
      <p:sp>
        <p:nvSpPr>
          <p:cNvPr id="88" name="object 88"/>
          <p:cNvSpPr/>
          <p:nvPr/>
        </p:nvSpPr>
        <p:spPr>
          <a:xfrm>
            <a:off x="254508" y="2264503"/>
            <a:ext cx="5288280" cy="1394071"/>
          </a:xfrm>
          <a:custGeom>
            <a:avLst/>
            <a:gdLst/>
            <a:ahLst/>
            <a:cxnLst/>
            <a:rect l="l" t="t" r="r" b="b"/>
            <a:pathLst>
              <a:path w="5288280" h="1109471">
                <a:moveTo>
                  <a:pt x="0" y="184912"/>
                </a:moveTo>
                <a:lnTo>
                  <a:pt x="5374" y="140480"/>
                </a:lnTo>
                <a:lnTo>
                  <a:pt x="20640" y="99941"/>
                </a:lnTo>
                <a:lnTo>
                  <a:pt x="44512" y="64579"/>
                </a:lnTo>
                <a:lnTo>
                  <a:pt x="75706" y="35681"/>
                </a:lnTo>
                <a:lnTo>
                  <a:pt x="112937" y="14533"/>
                </a:lnTo>
                <a:lnTo>
                  <a:pt x="154919" y="2420"/>
                </a:lnTo>
                <a:lnTo>
                  <a:pt x="184912" y="0"/>
                </a:lnTo>
                <a:lnTo>
                  <a:pt x="5103368" y="0"/>
                </a:lnTo>
                <a:lnTo>
                  <a:pt x="5147799" y="5374"/>
                </a:lnTo>
                <a:lnTo>
                  <a:pt x="5188338" y="20642"/>
                </a:lnTo>
                <a:lnTo>
                  <a:pt x="5223700" y="44516"/>
                </a:lnTo>
                <a:lnTo>
                  <a:pt x="5252598" y="75712"/>
                </a:lnTo>
                <a:lnTo>
                  <a:pt x="5273746" y="112942"/>
                </a:lnTo>
                <a:lnTo>
                  <a:pt x="5285859" y="154922"/>
                </a:lnTo>
                <a:lnTo>
                  <a:pt x="5288280" y="184912"/>
                </a:lnTo>
                <a:lnTo>
                  <a:pt x="5288280" y="924559"/>
                </a:lnTo>
                <a:lnTo>
                  <a:pt x="5282905" y="968991"/>
                </a:lnTo>
                <a:lnTo>
                  <a:pt x="5267637" y="1009530"/>
                </a:lnTo>
                <a:lnTo>
                  <a:pt x="5243763" y="1044892"/>
                </a:lnTo>
                <a:lnTo>
                  <a:pt x="5212567" y="1073790"/>
                </a:lnTo>
                <a:lnTo>
                  <a:pt x="5175337" y="1094938"/>
                </a:lnTo>
                <a:lnTo>
                  <a:pt x="5133357" y="1107051"/>
                </a:lnTo>
                <a:lnTo>
                  <a:pt x="5103368" y="1109471"/>
                </a:lnTo>
                <a:lnTo>
                  <a:pt x="184912" y="1109471"/>
                </a:lnTo>
                <a:lnTo>
                  <a:pt x="140476" y="1104097"/>
                </a:lnTo>
                <a:lnTo>
                  <a:pt x="99935" y="1088829"/>
                </a:lnTo>
                <a:lnTo>
                  <a:pt x="64574" y="1064955"/>
                </a:lnTo>
                <a:lnTo>
                  <a:pt x="35678" y="1033759"/>
                </a:lnTo>
                <a:lnTo>
                  <a:pt x="14531" y="996529"/>
                </a:lnTo>
                <a:lnTo>
                  <a:pt x="2420" y="954549"/>
                </a:lnTo>
                <a:lnTo>
                  <a:pt x="0" y="924559"/>
                </a:lnTo>
                <a:lnTo>
                  <a:pt x="0" y="184912"/>
                </a:lnTo>
                <a:close/>
              </a:path>
            </a:pathLst>
          </a:custGeom>
          <a:ln w="9144">
            <a:solidFill>
              <a:srgbClr val="A4A4A4"/>
            </a:solidFill>
          </a:ln>
        </p:spPr>
        <p:txBody>
          <a:bodyPr wrap="square" lIns="0" tIns="0" rIns="0" bIns="0" rtlCol="0">
            <a:noAutofit/>
          </a:bodyPr>
          <a:lstStyle/>
          <a:p>
            <a:endParaRPr dirty="0"/>
          </a:p>
        </p:txBody>
      </p:sp>
      <p:sp>
        <p:nvSpPr>
          <p:cNvPr id="89" name="object 89"/>
          <p:cNvSpPr/>
          <p:nvPr/>
        </p:nvSpPr>
        <p:spPr>
          <a:xfrm>
            <a:off x="326250" y="3714397"/>
            <a:ext cx="5081016" cy="798576"/>
          </a:xfrm>
          <a:custGeom>
            <a:avLst/>
            <a:gdLst/>
            <a:ahLst/>
            <a:cxnLst/>
            <a:rect l="l" t="t" r="r" b="b"/>
            <a:pathLst>
              <a:path w="5081016" h="798576">
                <a:moveTo>
                  <a:pt x="0" y="133095"/>
                </a:moveTo>
                <a:lnTo>
                  <a:pt x="6945" y="90538"/>
                </a:lnTo>
                <a:lnTo>
                  <a:pt x="26267" y="53684"/>
                </a:lnTo>
                <a:lnTo>
                  <a:pt x="55693" y="24801"/>
                </a:lnTo>
                <a:lnTo>
                  <a:pt x="92950" y="6159"/>
                </a:lnTo>
                <a:lnTo>
                  <a:pt x="133096" y="0"/>
                </a:lnTo>
                <a:lnTo>
                  <a:pt x="4947920" y="0"/>
                </a:lnTo>
                <a:lnTo>
                  <a:pt x="4990477" y="6943"/>
                </a:lnTo>
                <a:lnTo>
                  <a:pt x="5027331" y="26260"/>
                </a:lnTo>
                <a:lnTo>
                  <a:pt x="5056214" y="55682"/>
                </a:lnTo>
                <a:lnTo>
                  <a:pt x="5074856" y="92940"/>
                </a:lnTo>
                <a:lnTo>
                  <a:pt x="5081016" y="133095"/>
                </a:lnTo>
                <a:lnTo>
                  <a:pt x="5081016" y="665479"/>
                </a:lnTo>
                <a:lnTo>
                  <a:pt x="5074072" y="708037"/>
                </a:lnTo>
                <a:lnTo>
                  <a:pt x="5054755" y="744891"/>
                </a:lnTo>
                <a:lnTo>
                  <a:pt x="5025333" y="773774"/>
                </a:lnTo>
                <a:lnTo>
                  <a:pt x="4988075" y="792416"/>
                </a:lnTo>
                <a:lnTo>
                  <a:pt x="4947920" y="798576"/>
                </a:lnTo>
                <a:lnTo>
                  <a:pt x="133096" y="798576"/>
                </a:lnTo>
                <a:lnTo>
                  <a:pt x="90548" y="791632"/>
                </a:lnTo>
                <a:lnTo>
                  <a:pt x="53694" y="772315"/>
                </a:lnTo>
                <a:lnTo>
                  <a:pt x="24808" y="742893"/>
                </a:lnTo>
                <a:lnTo>
                  <a:pt x="6161" y="705635"/>
                </a:lnTo>
                <a:lnTo>
                  <a:pt x="0" y="665479"/>
                </a:lnTo>
                <a:lnTo>
                  <a:pt x="0" y="133095"/>
                </a:lnTo>
                <a:close/>
              </a:path>
            </a:pathLst>
          </a:custGeom>
          <a:ln w="9144">
            <a:solidFill>
              <a:srgbClr val="A4A4A4"/>
            </a:solidFill>
          </a:ln>
        </p:spPr>
        <p:txBody>
          <a:bodyPr wrap="square" lIns="0" tIns="0" rIns="0" bIns="0" rtlCol="0">
            <a:noAutofit/>
          </a:bodyPr>
          <a:lstStyle/>
          <a:p>
            <a:endParaRPr dirty="0"/>
          </a:p>
        </p:txBody>
      </p:sp>
      <p:sp>
        <p:nvSpPr>
          <p:cNvPr id="50" name="object 50"/>
          <p:cNvSpPr/>
          <p:nvPr/>
        </p:nvSpPr>
        <p:spPr>
          <a:xfrm>
            <a:off x="5693664" y="2551176"/>
            <a:ext cx="6502145" cy="4362450"/>
          </a:xfrm>
          <a:prstGeom prst="rect">
            <a:avLst/>
          </a:prstGeom>
          <a:blipFill>
            <a:blip r:embed="rId10" cstate="print"/>
            <a:stretch>
              <a:fillRect/>
            </a:stretch>
          </a:blipFill>
        </p:spPr>
        <p:txBody>
          <a:bodyPr wrap="square" lIns="0" tIns="0" rIns="0" bIns="0" rtlCol="0">
            <a:noAutofit/>
          </a:bodyPr>
          <a:lstStyle/>
          <a:p>
            <a:endParaRPr dirty="0"/>
          </a:p>
        </p:txBody>
      </p:sp>
      <p:sp>
        <p:nvSpPr>
          <p:cNvPr id="51" name="object 51"/>
          <p:cNvSpPr/>
          <p:nvPr/>
        </p:nvSpPr>
        <p:spPr>
          <a:xfrm>
            <a:off x="5756910" y="2594355"/>
            <a:ext cx="11235690" cy="4236901"/>
          </a:xfrm>
          <a:prstGeom prst="rect">
            <a:avLst/>
          </a:prstGeom>
          <a:blipFill>
            <a:blip r:embed="rId11" cstate="print"/>
            <a:stretch>
              <a:fillRect/>
            </a:stretch>
          </a:blipFill>
        </p:spPr>
        <p:txBody>
          <a:bodyPr wrap="square" lIns="0" tIns="0" rIns="0" bIns="0" rtlCol="0">
            <a:noAutofit/>
          </a:bodyPr>
          <a:lstStyle/>
          <a:p>
            <a:endParaRPr dirty="0"/>
          </a:p>
        </p:txBody>
      </p:sp>
      <p:sp>
        <p:nvSpPr>
          <p:cNvPr id="52" name="object 52"/>
          <p:cNvSpPr/>
          <p:nvPr/>
        </p:nvSpPr>
        <p:spPr>
          <a:xfrm>
            <a:off x="5756910" y="2597556"/>
            <a:ext cx="6375272" cy="310616"/>
          </a:xfrm>
          <a:custGeom>
            <a:avLst/>
            <a:gdLst/>
            <a:ahLst/>
            <a:cxnLst/>
            <a:rect l="l" t="t" r="r" b="b"/>
            <a:pathLst>
              <a:path w="6375272" h="310616">
                <a:moveTo>
                  <a:pt x="0" y="310616"/>
                </a:moveTo>
                <a:lnTo>
                  <a:pt x="6375272" y="310616"/>
                </a:lnTo>
                <a:lnTo>
                  <a:pt x="6375272" y="0"/>
                </a:lnTo>
                <a:lnTo>
                  <a:pt x="0" y="0"/>
                </a:lnTo>
                <a:lnTo>
                  <a:pt x="0" y="310616"/>
                </a:lnTo>
                <a:close/>
              </a:path>
            </a:pathLst>
          </a:custGeom>
          <a:solidFill>
            <a:srgbClr val="767070"/>
          </a:solidFill>
        </p:spPr>
        <p:txBody>
          <a:bodyPr wrap="square" lIns="0" tIns="0" rIns="0" bIns="0" rtlCol="0">
            <a:noAutofit/>
          </a:bodyPr>
          <a:lstStyle/>
          <a:p>
            <a:endParaRPr dirty="0"/>
          </a:p>
        </p:txBody>
      </p:sp>
      <p:sp>
        <p:nvSpPr>
          <p:cNvPr id="53" name="object 53"/>
          <p:cNvSpPr/>
          <p:nvPr/>
        </p:nvSpPr>
        <p:spPr>
          <a:xfrm>
            <a:off x="5756909" y="2908236"/>
            <a:ext cx="1918800" cy="283273"/>
          </a:xfrm>
          <a:custGeom>
            <a:avLst/>
            <a:gdLst/>
            <a:ahLst/>
            <a:cxnLst/>
            <a:rect l="l" t="t" r="r" b="b"/>
            <a:pathLst>
              <a:path w="1606804" h="283273">
                <a:moveTo>
                  <a:pt x="0" y="283273"/>
                </a:moveTo>
                <a:lnTo>
                  <a:pt x="1606804" y="283273"/>
                </a:lnTo>
                <a:lnTo>
                  <a:pt x="1606804" y="0"/>
                </a:lnTo>
                <a:lnTo>
                  <a:pt x="0" y="0"/>
                </a:lnTo>
                <a:lnTo>
                  <a:pt x="0" y="283273"/>
                </a:lnTo>
                <a:close/>
              </a:path>
            </a:pathLst>
          </a:custGeom>
          <a:solidFill>
            <a:srgbClr val="767070"/>
          </a:solidFill>
        </p:spPr>
        <p:txBody>
          <a:bodyPr wrap="square" lIns="0" tIns="0" rIns="0" bIns="0" rtlCol="0">
            <a:noAutofit/>
          </a:bodyPr>
          <a:lstStyle/>
          <a:p>
            <a:endParaRPr dirty="0"/>
          </a:p>
        </p:txBody>
      </p:sp>
      <p:sp>
        <p:nvSpPr>
          <p:cNvPr id="54" name="object 54"/>
          <p:cNvSpPr/>
          <p:nvPr/>
        </p:nvSpPr>
        <p:spPr>
          <a:xfrm>
            <a:off x="7882545" y="2908204"/>
            <a:ext cx="1919062" cy="283273"/>
          </a:xfrm>
          <a:custGeom>
            <a:avLst/>
            <a:gdLst/>
            <a:ahLst/>
            <a:cxnLst/>
            <a:rect l="l" t="t" r="r" b="b"/>
            <a:pathLst>
              <a:path w="1423670" h="283273">
                <a:moveTo>
                  <a:pt x="0" y="283273"/>
                </a:moveTo>
                <a:lnTo>
                  <a:pt x="1423670" y="283273"/>
                </a:lnTo>
                <a:lnTo>
                  <a:pt x="1423670" y="0"/>
                </a:lnTo>
                <a:lnTo>
                  <a:pt x="0" y="0"/>
                </a:lnTo>
                <a:lnTo>
                  <a:pt x="0" y="283273"/>
                </a:lnTo>
                <a:close/>
              </a:path>
            </a:pathLst>
          </a:custGeom>
          <a:solidFill>
            <a:srgbClr val="767070"/>
          </a:solidFill>
        </p:spPr>
        <p:txBody>
          <a:bodyPr wrap="square" lIns="0" tIns="0" rIns="0" bIns="0" rtlCol="0">
            <a:noAutofit/>
          </a:bodyPr>
          <a:lstStyle/>
          <a:p>
            <a:endParaRPr dirty="0"/>
          </a:p>
        </p:txBody>
      </p:sp>
      <p:sp>
        <p:nvSpPr>
          <p:cNvPr id="56" name="object 56"/>
          <p:cNvSpPr/>
          <p:nvPr/>
        </p:nvSpPr>
        <p:spPr>
          <a:xfrm>
            <a:off x="10005805" y="2908177"/>
            <a:ext cx="2124000" cy="283273"/>
          </a:xfrm>
          <a:custGeom>
            <a:avLst/>
            <a:gdLst/>
            <a:ahLst/>
            <a:cxnLst/>
            <a:rect l="l" t="t" r="r" b="b"/>
            <a:pathLst>
              <a:path w="1595120" h="283273">
                <a:moveTo>
                  <a:pt x="0" y="283273"/>
                </a:moveTo>
                <a:lnTo>
                  <a:pt x="1595120" y="283273"/>
                </a:lnTo>
                <a:lnTo>
                  <a:pt x="1595120" y="0"/>
                </a:lnTo>
                <a:lnTo>
                  <a:pt x="0" y="0"/>
                </a:lnTo>
                <a:lnTo>
                  <a:pt x="0" y="283273"/>
                </a:lnTo>
                <a:close/>
              </a:path>
            </a:pathLst>
          </a:custGeom>
          <a:solidFill>
            <a:srgbClr val="767070"/>
          </a:solidFill>
        </p:spPr>
        <p:txBody>
          <a:bodyPr wrap="square" lIns="0" tIns="0" rIns="0" bIns="0" rtlCol="0">
            <a:noAutofit/>
          </a:bodyPr>
          <a:lstStyle/>
          <a:p>
            <a:endParaRPr dirty="0"/>
          </a:p>
        </p:txBody>
      </p:sp>
      <p:sp>
        <p:nvSpPr>
          <p:cNvPr id="57" name="object 57"/>
          <p:cNvSpPr/>
          <p:nvPr/>
        </p:nvSpPr>
        <p:spPr>
          <a:xfrm>
            <a:off x="5756910" y="2594355"/>
            <a:ext cx="0" cy="4239172"/>
          </a:xfrm>
          <a:custGeom>
            <a:avLst/>
            <a:gdLst/>
            <a:ahLst/>
            <a:cxnLst/>
            <a:rect l="l" t="t" r="r" b="b"/>
            <a:pathLst>
              <a:path h="4239172">
                <a:moveTo>
                  <a:pt x="0" y="0"/>
                </a:moveTo>
                <a:lnTo>
                  <a:pt x="0" y="4239172"/>
                </a:lnTo>
              </a:path>
            </a:pathLst>
          </a:custGeom>
          <a:ln w="6350">
            <a:solidFill>
              <a:srgbClr val="D7D7D7"/>
            </a:solidFill>
          </a:ln>
        </p:spPr>
        <p:txBody>
          <a:bodyPr wrap="square" lIns="0" tIns="0" rIns="0" bIns="0" rtlCol="0">
            <a:noAutofit/>
          </a:bodyPr>
          <a:lstStyle/>
          <a:p>
            <a:endParaRPr dirty="0"/>
          </a:p>
        </p:txBody>
      </p:sp>
      <p:sp>
        <p:nvSpPr>
          <p:cNvPr id="58" name="object 58"/>
          <p:cNvSpPr/>
          <p:nvPr/>
        </p:nvSpPr>
        <p:spPr>
          <a:xfrm>
            <a:off x="12132183" y="2594355"/>
            <a:ext cx="0" cy="4239172"/>
          </a:xfrm>
          <a:custGeom>
            <a:avLst/>
            <a:gdLst/>
            <a:ahLst/>
            <a:cxnLst/>
            <a:rect l="l" t="t" r="r" b="b"/>
            <a:pathLst>
              <a:path h="4239172">
                <a:moveTo>
                  <a:pt x="0" y="0"/>
                </a:moveTo>
                <a:lnTo>
                  <a:pt x="0" y="4239172"/>
                </a:lnTo>
              </a:path>
            </a:pathLst>
          </a:custGeom>
          <a:ln w="6350">
            <a:solidFill>
              <a:srgbClr val="D7D7D7"/>
            </a:solidFill>
          </a:ln>
        </p:spPr>
        <p:txBody>
          <a:bodyPr wrap="square" lIns="0" tIns="0" rIns="0" bIns="0" rtlCol="0">
            <a:noAutofit/>
          </a:bodyPr>
          <a:lstStyle/>
          <a:p>
            <a:endParaRPr dirty="0"/>
          </a:p>
        </p:txBody>
      </p:sp>
      <p:sp>
        <p:nvSpPr>
          <p:cNvPr id="59" name="object 59"/>
          <p:cNvSpPr/>
          <p:nvPr/>
        </p:nvSpPr>
        <p:spPr>
          <a:xfrm>
            <a:off x="5753735" y="2597530"/>
            <a:ext cx="6381622" cy="0"/>
          </a:xfrm>
          <a:custGeom>
            <a:avLst/>
            <a:gdLst/>
            <a:ahLst/>
            <a:cxnLst/>
            <a:rect l="l" t="t" r="r" b="b"/>
            <a:pathLst>
              <a:path w="6381622">
                <a:moveTo>
                  <a:pt x="0" y="0"/>
                </a:moveTo>
                <a:lnTo>
                  <a:pt x="6381622" y="0"/>
                </a:lnTo>
              </a:path>
            </a:pathLst>
          </a:custGeom>
          <a:ln w="6350">
            <a:solidFill>
              <a:srgbClr val="D7D7D7"/>
            </a:solidFill>
          </a:ln>
        </p:spPr>
        <p:txBody>
          <a:bodyPr wrap="square" lIns="0" tIns="0" rIns="0" bIns="0" rtlCol="0">
            <a:noAutofit/>
          </a:bodyPr>
          <a:lstStyle/>
          <a:p>
            <a:endParaRPr dirty="0"/>
          </a:p>
        </p:txBody>
      </p:sp>
      <p:sp>
        <p:nvSpPr>
          <p:cNvPr id="60" name="object 60"/>
          <p:cNvSpPr/>
          <p:nvPr/>
        </p:nvSpPr>
        <p:spPr>
          <a:xfrm>
            <a:off x="5753735" y="6830353"/>
            <a:ext cx="6381622" cy="0"/>
          </a:xfrm>
          <a:custGeom>
            <a:avLst/>
            <a:gdLst/>
            <a:ahLst/>
            <a:cxnLst/>
            <a:rect l="l" t="t" r="r" b="b"/>
            <a:pathLst>
              <a:path w="6381622">
                <a:moveTo>
                  <a:pt x="0" y="0"/>
                </a:moveTo>
                <a:lnTo>
                  <a:pt x="6381622" y="0"/>
                </a:lnTo>
              </a:path>
            </a:pathLst>
          </a:custGeom>
          <a:ln w="6350">
            <a:solidFill>
              <a:srgbClr val="D7D7D7"/>
            </a:solidFill>
          </a:ln>
        </p:spPr>
        <p:txBody>
          <a:bodyPr wrap="square" lIns="0" tIns="0" rIns="0" bIns="0" rtlCol="0">
            <a:noAutofit/>
          </a:bodyPr>
          <a:lstStyle/>
          <a:p>
            <a:endParaRPr dirty="0"/>
          </a:p>
        </p:txBody>
      </p:sp>
      <p:sp>
        <p:nvSpPr>
          <p:cNvPr id="35" name="object 35"/>
          <p:cNvSpPr txBox="1"/>
          <p:nvPr/>
        </p:nvSpPr>
        <p:spPr>
          <a:xfrm>
            <a:off x="6330823" y="184784"/>
            <a:ext cx="1634570" cy="202184"/>
          </a:xfrm>
          <a:prstGeom prst="rect">
            <a:avLst/>
          </a:prstGeom>
        </p:spPr>
        <p:txBody>
          <a:bodyPr wrap="square" lIns="0" tIns="9493" rIns="0" bIns="0" rtlCol="0">
            <a:noAutofit/>
          </a:bodyPr>
          <a:lstStyle/>
          <a:p>
            <a:pPr marL="12700">
              <a:lnSpc>
                <a:spcPts val="1495"/>
              </a:lnSpc>
            </a:pPr>
            <a:r>
              <a:rPr lang="en-GB" sz="1400" b="1" spc="-3" dirty="0">
                <a:solidFill>
                  <a:srgbClr val="5F5E5C"/>
                </a:solidFill>
                <a:latin typeface="Calibri"/>
                <a:cs typeface="Calibri"/>
              </a:rPr>
              <a:t>Progress</a:t>
            </a:r>
            <a:r>
              <a:rPr sz="1400" b="1" spc="-3" dirty="0">
                <a:solidFill>
                  <a:srgbClr val="5F5E5C"/>
                </a:solidFill>
                <a:latin typeface="Calibri"/>
                <a:cs typeface="Calibri"/>
              </a:rPr>
              <a:t> in quarter</a:t>
            </a:r>
            <a:endParaRPr sz="1400" dirty="0">
              <a:latin typeface="Calibri"/>
              <a:cs typeface="Calibri"/>
            </a:endParaRPr>
          </a:p>
        </p:txBody>
      </p:sp>
      <p:sp>
        <p:nvSpPr>
          <p:cNvPr id="34" name="object 34"/>
          <p:cNvSpPr txBox="1"/>
          <p:nvPr/>
        </p:nvSpPr>
        <p:spPr>
          <a:xfrm>
            <a:off x="6831330" y="484784"/>
            <a:ext cx="1011478" cy="544169"/>
          </a:xfrm>
          <a:prstGeom prst="rect">
            <a:avLst/>
          </a:prstGeom>
        </p:spPr>
        <p:txBody>
          <a:bodyPr wrap="square" lIns="0" tIns="8255" rIns="0" bIns="0" rtlCol="0">
            <a:noAutofit/>
          </a:bodyPr>
          <a:lstStyle/>
          <a:p>
            <a:pPr marL="12700">
              <a:lnSpc>
                <a:spcPts val="1300"/>
              </a:lnSpc>
            </a:pPr>
            <a:endParaRPr sz="1200" dirty="0">
              <a:latin typeface="Calibri"/>
              <a:cs typeface="Calibri"/>
            </a:endParaRPr>
          </a:p>
        </p:txBody>
      </p:sp>
      <p:sp>
        <p:nvSpPr>
          <p:cNvPr id="33" name="object 33"/>
          <p:cNvSpPr txBox="1"/>
          <p:nvPr/>
        </p:nvSpPr>
        <p:spPr>
          <a:xfrm>
            <a:off x="8646922" y="494791"/>
            <a:ext cx="1038497" cy="543560"/>
          </a:xfrm>
          <a:prstGeom prst="rect">
            <a:avLst/>
          </a:prstGeom>
        </p:spPr>
        <p:txBody>
          <a:bodyPr wrap="square" lIns="0" tIns="8255" rIns="0" bIns="0" rtlCol="0">
            <a:noAutofit/>
          </a:bodyPr>
          <a:lstStyle/>
          <a:p>
            <a:pPr marL="37338" marR="47703" algn="ctr">
              <a:lnSpc>
                <a:spcPts val="1300"/>
              </a:lnSpc>
            </a:pPr>
            <a:endParaRPr sz="1200" dirty="0">
              <a:latin typeface="Calibri"/>
              <a:cs typeface="Calibri"/>
            </a:endParaRPr>
          </a:p>
        </p:txBody>
      </p:sp>
      <p:sp>
        <p:nvSpPr>
          <p:cNvPr id="31" name="object 31"/>
          <p:cNvSpPr txBox="1"/>
          <p:nvPr/>
        </p:nvSpPr>
        <p:spPr>
          <a:xfrm>
            <a:off x="331724" y="838200"/>
            <a:ext cx="4389350" cy="720216"/>
          </a:xfrm>
          <a:prstGeom prst="rect">
            <a:avLst/>
          </a:prstGeom>
        </p:spPr>
        <p:txBody>
          <a:bodyPr wrap="square" lIns="0" tIns="10826" rIns="0" bIns="0" rtlCol="0">
            <a:noAutofit/>
          </a:bodyPr>
          <a:lstStyle/>
          <a:p>
            <a:pPr marL="12700" marR="30678">
              <a:lnSpc>
                <a:spcPts val="1705"/>
              </a:lnSpc>
            </a:pPr>
            <a:r>
              <a:rPr sz="1600" b="1" spc="-2" dirty="0">
                <a:solidFill>
                  <a:srgbClr val="585858"/>
                </a:solidFill>
                <a:latin typeface="Calibri"/>
                <a:cs typeface="Calibri"/>
              </a:rPr>
              <a:t>Local Growth Fund – </a:t>
            </a:r>
            <a:r>
              <a:rPr lang="en-GB" sz="1600" b="1" spc="-2" dirty="0">
                <a:solidFill>
                  <a:srgbClr val="585858"/>
                </a:solidFill>
                <a:latin typeface="Calibri"/>
                <a:cs typeface="Calibri"/>
              </a:rPr>
              <a:t>October</a:t>
            </a:r>
            <a:r>
              <a:rPr sz="1600" b="1" spc="-2" dirty="0">
                <a:solidFill>
                  <a:srgbClr val="585858"/>
                </a:solidFill>
                <a:latin typeface="Calibri"/>
                <a:cs typeface="Calibri"/>
              </a:rPr>
              <a:t>-</a:t>
            </a:r>
            <a:r>
              <a:rPr lang="en-GB" sz="1600" b="1" spc="-2" dirty="0">
                <a:solidFill>
                  <a:srgbClr val="585858"/>
                </a:solidFill>
                <a:latin typeface="Calibri"/>
                <a:cs typeface="Calibri"/>
              </a:rPr>
              <a:t>December</a:t>
            </a:r>
            <a:r>
              <a:rPr sz="1600" b="1" spc="-2" dirty="0">
                <a:solidFill>
                  <a:srgbClr val="585858"/>
                </a:solidFill>
                <a:latin typeface="Calibri"/>
                <a:cs typeface="Calibri"/>
              </a:rPr>
              <a:t> 20</a:t>
            </a:r>
            <a:r>
              <a:rPr lang="en-GB" sz="1600" b="1" spc="-2" dirty="0">
                <a:solidFill>
                  <a:srgbClr val="585858"/>
                </a:solidFill>
                <a:latin typeface="Calibri"/>
                <a:cs typeface="Calibri"/>
              </a:rPr>
              <a:t>20</a:t>
            </a:r>
            <a:r>
              <a:rPr sz="1600" b="1" spc="-2" dirty="0">
                <a:solidFill>
                  <a:srgbClr val="585858"/>
                </a:solidFill>
                <a:latin typeface="Calibri"/>
                <a:cs typeface="Calibri"/>
              </a:rPr>
              <a:t> (Q</a:t>
            </a:r>
            <a:r>
              <a:rPr lang="en-GB" sz="1600" b="1" spc="-2" dirty="0">
                <a:solidFill>
                  <a:srgbClr val="585858"/>
                </a:solidFill>
                <a:latin typeface="Calibri"/>
                <a:cs typeface="Calibri"/>
              </a:rPr>
              <a:t>3</a:t>
            </a:r>
            <a:r>
              <a:rPr sz="1600" b="1" spc="-2" dirty="0">
                <a:solidFill>
                  <a:srgbClr val="585858"/>
                </a:solidFill>
                <a:latin typeface="Calibri"/>
                <a:cs typeface="Calibri"/>
              </a:rPr>
              <a:t>)</a:t>
            </a:r>
            <a:endParaRPr sz="1600" dirty="0">
              <a:latin typeface="Calibri"/>
              <a:cs typeface="Calibri"/>
            </a:endParaRPr>
          </a:p>
          <a:p>
            <a:pPr marL="12700">
              <a:lnSpc>
                <a:spcPts val="1920"/>
              </a:lnSpc>
              <a:spcBef>
                <a:spcPts val="10"/>
              </a:spcBef>
            </a:pPr>
            <a:r>
              <a:rPr lang="en-GB" sz="1600" b="1" spc="-6" dirty="0">
                <a:solidFill>
                  <a:srgbClr val="585858"/>
                </a:solidFill>
                <a:latin typeface="Calibri"/>
                <a:cs typeface="Calibri"/>
              </a:rPr>
              <a:t>Growth Deal Transport </a:t>
            </a:r>
            <a:r>
              <a:rPr lang="en-GB" sz="1600" b="1" spc="-6" dirty="0" smtClean="0">
                <a:solidFill>
                  <a:srgbClr val="585858"/>
                </a:solidFill>
                <a:latin typeface="Calibri"/>
                <a:cs typeface="Calibri"/>
              </a:rPr>
              <a:t>P</a:t>
            </a:r>
            <a:r>
              <a:rPr sz="1600" b="1" spc="-6" dirty="0" err="1" smtClean="0">
                <a:solidFill>
                  <a:srgbClr val="585858"/>
                </a:solidFill>
                <a:latin typeface="Calibri"/>
                <a:cs typeface="Calibri"/>
              </a:rPr>
              <a:t>roject</a:t>
            </a:r>
            <a:r>
              <a:rPr lang="en-GB" sz="1600" b="1" spc="-6" dirty="0" smtClean="0">
                <a:solidFill>
                  <a:srgbClr val="585858"/>
                </a:solidFill>
                <a:latin typeface="Calibri"/>
                <a:cs typeface="Calibri"/>
              </a:rPr>
              <a:t>s</a:t>
            </a:r>
            <a:r>
              <a:rPr sz="1600" b="1" spc="-6" dirty="0" smtClean="0">
                <a:solidFill>
                  <a:srgbClr val="585858"/>
                </a:solidFill>
                <a:latin typeface="Calibri"/>
                <a:cs typeface="Calibri"/>
              </a:rPr>
              <a:t> </a:t>
            </a:r>
            <a:r>
              <a:rPr sz="1600" b="1" spc="-6" dirty="0">
                <a:solidFill>
                  <a:srgbClr val="585858"/>
                </a:solidFill>
                <a:latin typeface="Calibri"/>
                <a:cs typeface="Calibri"/>
              </a:rPr>
              <a:t>update</a:t>
            </a:r>
            <a:endParaRPr sz="1600" dirty="0">
              <a:latin typeface="Calibri"/>
              <a:cs typeface="Calibri"/>
            </a:endParaRPr>
          </a:p>
        </p:txBody>
      </p:sp>
      <p:sp>
        <p:nvSpPr>
          <p:cNvPr id="29" name="object 29"/>
          <p:cNvSpPr txBox="1"/>
          <p:nvPr/>
        </p:nvSpPr>
        <p:spPr>
          <a:xfrm>
            <a:off x="8666226" y="1333017"/>
            <a:ext cx="965897" cy="544169"/>
          </a:xfrm>
          <a:prstGeom prst="rect">
            <a:avLst/>
          </a:prstGeom>
        </p:spPr>
        <p:txBody>
          <a:bodyPr wrap="square" lIns="0" tIns="8255" rIns="0" bIns="0" rtlCol="0">
            <a:noAutofit/>
          </a:bodyPr>
          <a:lstStyle/>
          <a:p>
            <a:pPr algn="ctr">
              <a:lnSpc>
                <a:spcPts val="1300"/>
              </a:lnSpc>
            </a:pPr>
            <a:endParaRPr sz="1200" dirty="0">
              <a:latin typeface="Calibri"/>
              <a:cs typeface="Calibri"/>
            </a:endParaRPr>
          </a:p>
        </p:txBody>
      </p:sp>
      <p:sp>
        <p:nvSpPr>
          <p:cNvPr id="28" name="object 28"/>
          <p:cNvSpPr txBox="1"/>
          <p:nvPr/>
        </p:nvSpPr>
        <p:spPr>
          <a:xfrm>
            <a:off x="6760845" y="1346073"/>
            <a:ext cx="1115529" cy="500888"/>
          </a:xfrm>
          <a:prstGeom prst="rect">
            <a:avLst/>
          </a:prstGeom>
        </p:spPr>
        <p:txBody>
          <a:bodyPr wrap="square" lIns="0" tIns="7651" rIns="0" bIns="0" rtlCol="0">
            <a:noAutofit/>
          </a:bodyPr>
          <a:lstStyle/>
          <a:p>
            <a:pPr marL="18796" marR="3924">
              <a:lnSpc>
                <a:spcPts val="1205"/>
              </a:lnSpc>
            </a:pPr>
            <a:endParaRPr sz="1100" dirty="0">
              <a:latin typeface="Calibri"/>
              <a:cs typeface="Calibri"/>
            </a:endParaRPr>
          </a:p>
        </p:txBody>
      </p:sp>
      <p:sp>
        <p:nvSpPr>
          <p:cNvPr id="27" name="object 27"/>
          <p:cNvSpPr txBox="1"/>
          <p:nvPr/>
        </p:nvSpPr>
        <p:spPr>
          <a:xfrm>
            <a:off x="1400638" y="1419318"/>
            <a:ext cx="3398236" cy="622755"/>
          </a:xfrm>
          <a:prstGeom prst="rect">
            <a:avLst/>
          </a:prstGeom>
        </p:spPr>
        <p:txBody>
          <a:bodyPr wrap="square" lIns="0" tIns="7334" rIns="0" bIns="0" rtlCol="0">
            <a:noAutofit/>
          </a:bodyPr>
          <a:lstStyle/>
          <a:p>
            <a:pPr marL="12700">
              <a:lnSpc>
                <a:spcPct val="150000"/>
              </a:lnSpc>
            </a:pPr>
            <a:endParaRPr lang="en-GB" sz="1050" spc="-3" dirty="0">
              <a:latin typeface="Calibri"/>
              <a:cs typeface="Calibri"/>
            </a:endParaRPr>
          </a:p>
          <a:p>
            <a:pPr lvl="0"/>
            <a:r>
              <a:rPr lang="en-GB" sz="1200" spc="-3" smtClean="0">
                <a:cs typeface="Calibri"/>
              </a:rPr>
              <a:t>£</a:t>
            </a:r>
            <a:r>
              <a:rPr lang="en-GB" sz="1200" spc="-3" smtClean="0">
                <a:cs typeface="Calibri"/>
              </a:rPr>
              <a:t>10m</a:t>
            </a:r>
            <a:r>
              <a:rPr lang="en-GB" sz="1200" spc="-3" smtClean="0">
                <a:cs typeface="Calibri"/>
              </a:rPr>
              <a:t> </a:t>
            </a:r>
            <a:r>
              <a:rPr lang="en-GB" sz="1200" spc="-3" dirty="0">
                <a:cs typeface="Calibri"/>
              </a:rPr>
              <a:t>Transport </a:t>
            </a:r>
            <a:r>
              <a:rPr lang="en-GB" sz="1200" spc="-3" dirty="0" smtClean="0">
                <a:cs typeface="Calibri"/>
              </a:rPr>
              <a:t>LGF </a:t>
            </a:r>
            <a:r>
              <a:rPr lang="en-GB" sz="1200" spc="-3" dirty="0" smtClean="0">
                <a:latin typeface="Calibri"/>
                <a:cs typeface="Calibri"/>
              </a:rPr>
              <a:t>spend in </a:t>
            </a:r>
            <a:r>
              <a:rPr lang="en-GB" sz="1200" spc="-3" dirty="0">
                <a:latin typeface="Calibri"/>
                <a:cs typeface="Calibri"/>
              </a:rPr>
              <a:t>the quarter</a:t>
            </a:r>
            <a:r>
              <a:rPr lang="en-GB" sz="1200" spc="-3" dirty="0" smtClean="0">
                <a:latin typeface="Calibri"/>
                <a:cs typeface="Calibri"/>
              </a:rPr>
              <a:t>.</a:t>
            </a:r>
          </a:p>
          <a:p>
            <a:pPr lvl="0"/>
            <a:r>
              <a:rPr lang="en-GB" sz="1200" dirty="0" smtClean="0">
                <a:solidFill>
                  <a:prstClr val="black"/>
                </a:solidFill>
              </a:rPr>
              <a:t>£</a:t>
            </a:r>
            <a:r>
              <a:rPr lang="en-GB" sz="1200" dirty="0" smtClean="0">
                <a:solidFill>
                  <a:prstClr val="black"/>
                </a:solidFill>
              </a:rPr>
              <a:t>28.9m </a:t>
            </a:r>
            <a:r>
              <a:rPr lang="en-GB" sz="1200" dirty="0" smtClean="0">
                <a:solidFill>
                  <a:prstClr val="black"/>
                </a:solidFill>
              </a:rPr>
              <a:t>total LGF spend </a:t>
            </a:r>
            <a:r>
              <a:rPr lang="en-GB" sz="1200" dirty="0">
                <a:solidFill>
                  <a:prstClr val="black"/>
                </a:solidFill>
              </a:rPr>
              <a:t>in </a:t>
            </a:r>
            <a:r>
              <a:rPr lang="en-GB" sz="1200" dirty="0" smtClean="0">
                <a:solidFill>
                  <a:prstClr val="black"/>
                </a:solidFill>
              </a:rPr>
              <a:t>the quarter</a:t>
            </a:r>
            <a:r>
              <a:rPr lang="en-GB" sz="1200" dirty="0">
                <a:solidFill>
                  <a:prstClr val="black"/>
                </a:solidFill>
              </a:rPr>
              <a:t>.</a:t>
            </a:r>
          </a:p>
          <a:p>
            <a:pPr marL="12700">
              <a:lnSpc>
                <a:spcPct val="150000"/>
              </a:lnSpc>
            </a:pPr>
            <a:endParaRPr lang="en-GB" sz="1200" spc="-3" dirty="0" smtClean="0">
              <a:latin typeface="Calibri"/>
              <a:cs typeface="Calibri"/>
            </a:endParaRPr>
          </a:p>
          <a:p>
            <a:pPr marL="12700">
              <a:lnSpc>
                <a:spcPct val="150000"/>
              </a:lnSpc>
            </a:pPr>
            <a:endParaRPr lang="en-GB" sz="1200" spc="-3" dirty="0" smtClean="0">
              <a:latin typeface="Calibri"/>
              <a:cs typeface="Calibri"/>
            </a:endParaRPr>
          </a:p>
          <a:p>
            <a:pPr marL="12700">
              <a:lnSpc>
                <a:spcPct val="150000"/>
              </a:lnSpc>
            </a:pPr>
            <a:endParaRPr lang="en-GB" sz="1200" dirty="0">
              <a:latin typeface="Calibri"/>
              <a:cs typeface="Calibri"/>
            </a:endParaRPr>
          </a:p>
          <a:p>
            <a:pPr marL="12700">
              <a:lnSpc>
                <a:spcPct val="150000"/>
              </a:lnSpc>
            </a:pPr>
            <a:endParaRPr lang="en-GB" sz="1200" spc="-2" dirty="0">
              <a:latin typeface="Calibri"/>
              <a:cs typeface="Calibri"/>
            </a:endParaRPr>
          </a:p>
          <a:p>
            <a:pPr marL="12700" marR="20116">
              <a:lnSpc>
                <a:spcPct val="150000"/>
              </a:lnSpc>
              <a:spcBef>
                <a:spcPts val="1"/>
              </a:spcBef>
            </a:pPr>
            <a:endParaRPr sz="1050" dirty="0">
              <a:latin typeface="Calibri"/>
              <a:cs typeface="Calibri"/>
            </a:endParaRPr>
          </a:p>
        </p:txBody>
      </p:sp>
      <p:sp>
        <p:nvSpPr>
          <p:cNvPr id="24" name="object 24"/>
          <p:cNvSpPr txBox="1"/>
          <p:nvPr/>
        </p:nvSpPr>
        <p:spPr>
          <a:xfrm>
            <a:off x="397781" y="2587698"/>
            <a:ext cx="4063730" cy="859797"/>
          </a:xfrm>
          <a:prstGeom prst="rect">
            <a:avLst/>
          </a:prstGeom>
        </p:spPr>
        <p:txBody>
          <a:bodyPr wrap="square" lIns="0" tIns="8699" rIns="0" bIns="0" rtlCol="0">
            <a:noAutofit/>
          </a:bodyPr>
          <a:lstStyle/>
          <a:p>
            <a:pPr marL="12700" marR="24287">
              <a:lnSpc>
                <a:spcPts val="1370"/>
              </a:lnSpc>
            </a:pPr>
            <a:endParaRPr sz="1100" dirty="0">
              <a:solidFill>
                <a:srgbClr val="FF0000"/>
              </a:solidFill>
              <a:latin typeface="Calibri"/>
              <a:cs typeface="Calibri"/>
            </a:endParaRPr>
          </a:p>
        </p:txBody>
      </p:sp>
      <p:sp>
        <p:nvSpPr>
          <p:cNvPr id="23" name="object 23"/>
          <p:cNvSpPr txBox="1"/>
          <p:nvPr/>
        </p:nvSpPr>
        <p:spPr>
          <a:xfrm>
            <a:off x="4898368" y="2862989"/>
            <a:ext cx="521298" cy="177800"/>
          </a:xfrm>
          <a:prstGeom prst="rect">
            <a:avLst/>
          </a:prstGeom>
        </p:spPr>
        <p:txBody>
          <a:bodyPr wrap="square" lIns="0" tIns="8255" rIns="0" bIns="0" rtlCol="0">
            <a:noAutofit/>
          </a:bodyPr>
          <a:lstStyle/>
          <a:p>
            <a:pPr marL="12700">
              <a:lnSpc>
                <a:spcPts val="1300"/>
              </a:lnSpc>
            </a:pPr>
            <a:r>
              <a:rPr sz="1200" b="1" spc="2" dirty="0">
                <a:latin typeface="Calibri"/>
                <a:cs typeface="Calibri"/>
              </a:rPr>
              <a:t>Comms</a:t>
            </a:r>
            <a:endParaRPr sz="1200" dirty="0">
              <a:latin typeface="Calibri"/>
              <a:cs typeface="Calibri"/>
            </a:endParaRPr>
          </a:p>
        </p:txBody>
      </p:sp>
      <p:sp>
        <p:nvSpPr>
          <p:cNvPr id="22" name="object 22"/>
          <p:cNvSpPr txBox="1"/>
          <p:nvPr/>
        </p:nvSpPr>
        <p:spPr>
          <a:xfrm>
            <a:off x="3358793" y="3724802"/>
            <a:ext cx="1054322" cy="817809"/>
          </a:xfrm>
          <a:prstGeom prst="rect">
            <a:avLst/>
          </a:prstGeom>
        </p:spPr>
        <p:txBody>
          <a:bodyPr wrap="square" lIns="0" tIns="8286" rIns="0" bIns="0" rtlCol="0">
            <a:noAutofit/>
          </a:bodyPr>
          <a:lstStyle/>
          <a:p>
            <a:pPr marL="12700"/>
            <a:r>
              <a:rPr sz="1000" spc="9" dirty="0">
                <a:latin typeface="Calibri"/>
                <a:cs typeface="Calibri"/>
              </a:rPr>
              <a:t>G</a:t>
            </a:r>
            <a:r>
              <a:rPr sz="1000" spc="-34" dirty="0">
                <a:latin typeface="Calibri"/>
                <a:cs typeface="Calibri"/>
              </a:rPr>
              <a:t>r</a:t>
            </a:r>
            <a:r>
              <a:rPr sz="1000" spc="0" dirty="0">
                <a:latin typeface="Calibri"/>
                <a:cs typeface="Calibri"/>
              </a:rPr>
              <a:t>e</a:t>
            </a:r>
            <a:r>
              <a:rPr sz="1000" spc="4" dirty="0">
                <a:latin typeface="Calibri"/>
                <a:cs typeface="Calibri"/>
              </a:rPr>
              <a:t>e</a:t>
            </a:r>
            <a:r>
              <a:rPr sz="1000" spc="0" dirty="0">
                <a:latin typeface="Calibri"/>
                <a:cs typeface="Calibri"/>
              </a:rPr>
              <a:t>n</a:t>
            </a:r>
            <a:r>
              <a:rPr lang="en-GB" sz="1000" spc="14" dirty="0">
                <a:latin typeface="Calibri"/>
                <a:cs typeface="Calibri"/>
              </a:rPr>
              <a:t>- </a:t>
            </a:r>
            <a:r>
              <a:rPr lang="en-GB" sz="1000" spc="14" dirty="0" smtClean="0">
                <a:latin typeface="Calibri"/>
                <a:cs typeface="Calibri"/>
              </a:rPr>
              <a:t>15</a:t>
            </a:r>
            <a:r>
              <a:rPr lang="en-GB" sz="1000" spc="94" dirty="0" smtClean="0">
                <a:latin typeface="Calibri"/>
                <a:cs typeface="Calibri"/>
              </a:rPr>
              <a:t>               </a:t>
            </a:r>
            <a:r>
              <a:rPr sz="1000" spc="0" dirty="0">
                <a:latin typeface="Calibri"/>
                <a:cs typeface="Calibri"/>
              </a:rPr>
              <a:t>Am</a:t>
            </a:r>
            <a:r>
              <a:rPr sz="1000" spc="-4" dirty="0">
                <a:latin typeface="Calibri"/>
                <a:cs typeface="Calibri"/>
              </a:rPr>
              <a:t>b</a:t>
            </a:r>
            <a:r>
              <a:rPr sz="1000" spc="0" dirty="0">
                <a:latin typeface="Calibri"/>
                <a:cs typeface="Calibri"/>
              </a:rPr>
              <a:t>er</a:t>
            </a:r>
            <a:r>
              <a:rPr sz="1000" spc="9" dirty="0">
                <a:latin typeface="Calibri"/>
                <a:cs typeface="Calibri"/>
              </a:rPr>
              <a:t> </a:t>
            </a:r>
            <a:r>
              <a:rPr lang="en-GB" sz="1000" spc="9" dirty="0" smtClean="0">
                <a:latin typeface="Calibri"/>
                <a:cs typeface="Calibri"/>
              </a:rPr>
              <a:t>Green- 4</a:t>
            </a:r>
          </a:p>
          <a:p>
            <a:pPr marL="12700"/>
            <a:r>
              <a:rPr lang="en-GB" sz="1000" dirty="0" smtClean="0">
                <a:latin typeface="Calibri"/>
                <a:cs typeface="Calibri"/>
              </a:rPr>
              <a:t>Amber- 14</a:t>
            </a:r>
            <a:endParaRPr lang="en-GB" sz="1000" dirty="0">
              <a:latin typeface="Calibri"/>
              <a:cs typeface="Calibri"/>
            </a:endParaRPr>
          </a:p>
          <a:p>
            <a:pPr marL="12700" marR="22917">
              <a:spcBef>
                <a:spcPts val="6"/>
              </a:spcBef>
            </a:pPr>
            <a:r>
              <a:rPr lang="en-GB" sz="1000" dirty="0">
                <a:latin typeface="Calibri"/>
                <a:cs typeface="Calibri"/>
              </a:rPr>
              <a:t>Amber Red- 2</a:t>
            </a:r>
          </a:p>
          <a:p>
            <a:pPr marL="12700" marR="22917">
              <a:spcBef>
                <a:spcPts val="6"/>
              </a:spcBef>
            </a:pPr>
            <a:r>
              <a:rPr lang="en-GB" sz="1000" dirty="0">
                <a:latin typeface="Calibri"/>
                <a:cs typeface="Calibri"/>
              </a:rPr>
              <a:t>Red- 0</a:t>
            </a:r>
            <a:endParaRPr sz="1000" dirty="0">
              <a:latin typeface="Calibri"/>
              <a:cs typeface="Calibri"/>
            </a:endParaRPr>
          </a:p>
        </p:txBody>
      </p:sp>
      <p:sp>
        <p:nvSpPr>
          <p:cNvPr id="21" name="object 21"/>
          <p:cNvSpPr txBox="1"/>
          <p:nvPr/>
        </p:nvSpPr>
        <p:spPr>
          <a:xfrm>
            <a:off x="533400" y="3759258"/>
            <a:ext cx="862843" cy="170056"/>
          </a:xfrm>
          <a:prstGeom prst="rect">
            <a:avLst/>
          </a:prstGeom>
        </p:spPr>
        <p:txBody>
          <a:bodyPr wrap="square" lIns="0" tIns="8255" rIns="0" bIns="0" rtlCol="0">
            <a:noAutofit/>
          </a:bodyPr>
          <a:lstStyle/>
          <a:p>
            <a:pPr marL="12700">
              <a:lnSpc>
                <a:spcPts val="1300"/>
              </a:lnSpc>
            </a:pPr>
            <a:r>
              <a:rPr lang="en-GB" sz="1200" b="1" spc="0" dirty="0">
                <a:latin typeface="Calibri"/>
                <a:cs typeface="Calibri"/>
              </a:rPr>
              <a:t>RAG Ratings</a:t>
            </a:r>
            <a:endParaRPr sz="1200" dirty="0">
              <a:latin typeface="Calibri"/>
              <a:cs typeface="Calibri"/>
            </a:endParaRPr>
          </a:p>
        </p:txBody>
      </p:sp>
      <p:sp>
        <p:nvSpPr>
          <p:cNvPr id="20" name="object 20"/>
          <p:cNvSpPr txBox="1"/>
          <p:nvPr/>
        </p:nvSpPr>
        <p:spPr>
          <a:xfrm>
            <a:off x="1983662" y="3929314"/>
            <a:ext cx="922485" cy="360680"/>
          </a:xfrm>
          <a:prstGeom prst="rect">
            <a:avLst/>
          </a:prstGeom>
        </p:spPr>
        <p:txBody>
          <a:bodyPr wrap="square" lIns="0" tIns="8255" rIns="0" bIns="0" rtlCol="0">
            <a:noAutofit/>
          </a:bodyPr>
          <a:lstStyle/>
          <a:p>
            <a:pPr algn="ctr">
              <a:lnSpc>
                <a:spcPts val="1300"/>
              </a:lnSpc>
            </a:pPr>
            <a:r>
              <a:rPr lang="en-GB" sz="1200" dirty="0"/>
              <a:t>35</a:t>
            </a:r>
            <a:r>
              <a:rPr sz="1200" dirty="0"/>
              <a:t> Projects on</a:t>
            </a:r>
          </a:p>
          <a:p>
            <a:pPr marL="129031" marR="141325" algn="ctr">
              <a:lnSpc>
                <a:spcPts val="1440"/>
              </a:lnSpc>
              <a:spcBef>
                <a:spcPts val="7"/>
              </a:spcBef>
            </a:pPr>
            <a:r>
              <a:rPr sz="1200" dirty="0"/>
              <a:t>Q</a:t>
            </a:r>
            <a:r>
              <a:rPr lang="en-GB" sz="1200" dirty="0"/>
              <a:t>3</a:t>
            </a:r>
            <a:r>
              <a:rPr sz="1200" dirty="0"/>
              <a:t> return</a:t>
            </a:r>
          </a:p>
        </p:txBody>
      </p:sp>
      <p:sp>
        <p:nvSpPr>
          <p:cNvPr id="15" name="object 15"/>
          <p:cNvSpPr txBox="1"/>
          <p:nvPr/>
        </p:nvSpPr>
        <p:spPr>
          <a:xfrm>
            <a:off x="3325114" y="5350891"/>
            <a:ext cx="1102792" cy="360654"/>
          </a:xfrm>
          <a:prstGeom prst="rect">
            <a:avLst/>
          </a:prstGeom>
        </p:spPr>
        <p:txBody>
          <a:bodyPr wrap="square" lIns="0" tIns="8255" rIns="0" bIns="0" rtlCol="0">
            <a:noAutofit/>
          </a:bodyPr>
          <a:lstStyle/>
          <a:p>
            <a:pPr algn="ctr">
              <a:lnSpc>
                <a:spcPts val="1300"/>
              </a:lnSpc>
            </a:pPr>
            <a:endParaRPr sz="1200" dirty="0">
              <a:latin typeface="Calibri"/>
              <a:cs typeface="Calibri"/>
            </a:endParaRPr>
          </a:p>
        </p:txBody>
      </p:sp>
      <p:sp>
        <p:nvSpPr>
          <p:cNvPr id="14" name="object 14"/>
          <p:cNvSpPr txBox="1"/>
          <p:nvPr/>
        </p:nvSpPr>
        <p:spPr>
          <a:xfrm>
            <a:off x="1936750" y="5362448"/>
            <a:ext cx="1090359" cy="360680"/>
          </a:xfrm>
          <a:prstGeom prst="rect">
            <a:avLst/>
          </a:prstGeom>
        </p:spPr>
        <p:txBody>
          <a:bodyPr wrap="square" lIns="0" tIns="8255" rIns="0" bIns="0" rtlCol="0">
            <a:noAutofit/>
          </a:bodyPr>
          <a:lstStyle/>
          <a:p>
            <a:pPr algn="ctr">
              <a:lnSpc>
                <a:spcPts val="1300"/>
              </a:lnSpc>
            </a:pPr>
            <a:endParaRPr sz="1200" dirty="0">
              <a:latin typeface="Calibri"/>
              <a:cs typeface="Calibri"/>
            </a:endParaRPr>
          </a:p>
        </p:txBody>
      </p:sp>
      <p:sp>
        <p:nvSpPr>
          <p:cNvPr id="13" name="object 13"/>
          <p:cNvSpPr txBox="1"/>
          <p:nvPr/>
        </p:nvSpPr>
        <p:spPr>
          <a:xfrm>
            <a:off x="3466591" y="5979972"/>
            <a:ext cx="884453" cy="543864"/>
          </a:xfrm>
          <a:prstGeom prst="rect">
            <a:avLst/>
          </a:prstGeom>
        </p:spPr>
        <p:txBody>
          <a:bodyPr wrap="square" lIns="0" tIns="8255" rIns="0" bIns="0" rtlCol="0">
            <a:noAutofit/>
          </a:bodyPr>
          <a:lstStyle/>
          <a:p>
            <a:pPr algn="ctr">
              <a:lnSpc>
                <a:spcPts val="1300"/>
              </a:lnSpc>
            </a:pPr>
            <a:endParaRPr sz="1200" dirty="0">
              <a:latin typeface="Calibri"/>
              <a:cs typeface="Calibri"/>
            </a:endParaRPr>
          </a:p>
        </p:txBody>
      </p:sp>
      <p:sp>
        <p:nvSpPr>
          <p:cNvPr id="12" name="object 12"/>
          <p:cNvSpPr txBox="1"/>
          <p:nvPr/>
        </p:nvSpPr>
        <p:spPr>
          <a:xfrm>
            <a:off x="2117598" y="6071412"/>
            <a:ext cx="758027" cy="360984"/>
          </a:xfrm>
          <a:prstGeom prst="rect">
            <a:avLst/>
          </a:prstGeom>
        </p:spPr>
        <p:txBody>
          <a:bodyPr wrap="square" lIns="0" tIns="8255" rIns="0" bIns="0" rtlCol="0">
            <a:noAutofit/>
          </a:bodyPr>
          <a:lstStyle/>
          <a:p>
            <a:pPr marL="18795" marR="4442">
              <a:lnSpc>
                <a:spcPts val="1300"/>
              </a:lnSpc>
            </a:pPr>
            <a:endParaRPr sz="1200" dirty="0">
              <a:latin typeface="Calibri"/>
              <a:cs typeface="Calibri"/>
            </a:endParaRPr>
          </a:p>
        </p:txBody>
      </p:sp>
      <p:sp>
        <p:nvSpPr>
          <p:cNvPr id="11" name="object 11"/>
          <p:cNvSpPr txBox="1"/>
          <p:nvPr/>
        </p:nvSpPr>
        <p:spPr>
          <a:xfrm>
            <a:off x="549656" y="6169253"/>
            <a:ext cx="1104837" cy="177800"/>
          </a:xfrm>
          <a:prstGeom prst="rect">
            <a:avLst/>
          </a:prstGeom>
        </p:spPr>
        <p:txBody>
          <a:bodyPr wrap="square" lIns="0" tIns="8255" rIns="0" bIns="0" rtlCol="0">
            <a:noAutofit/>
          </a:bodyPr>
          <a:lstStyle/>
          <a:p>
            <a:pPr marL="12700">
              <a:lnSpc>
                <a:spcPts val="1300"/>
              </a:lnSpc>
            </a:pPr>
            <a:endParaRPr sz="1200" dirty="0">
              <a:latin typeface="Calibri"/>
              <a:cs typeface="Calibri"/>
            </a:endParaRPr>
          </a:p>
        </p:txBody>
      </p:sp>
      <p:sp>
        <p:nvSpPr>
          <p:cNvPr id="10" name="object 10"/>
          <p:cNvSpPr txBox="1"/>
          <p:nvPr/>
        </p:nvSpPr>
        <p:spPr>
          <a:xfrm>
            <a:off x="5756910" y="2597530"/>
            <a:ext cx="6375272" cy="310642"/>
          </a:xfrm>
          <a:prstGeom prst="rect">
            <a:avLst/>
          </a:prstGeom>
        </p:spPr>
        <p:txBody>
          <a:bodyPr wrap="square" lIns="0" tIns="635" rIns="0" bIns="0" rtlCol="0">
            <a:noAutofit/>
          </a:bodyPr>
          <a:lstStyle/>
          <a:p>
            <a:pPr marL="7492">
              <a:lnSpc>
                <a:spcPts val="2341"/>
              </a:lnSpc>
            </a:pPr>
            <a:r>
              <a:rPr sz="2000" b="1" spc="-29" dirty="0">
                <a:solidFill>
                  <a:srgbClr val="FFFFFF"/>
                </a:solidFill>
                <a:latin typeface="Calibri"/>
                <a:cs typeface="Calibri"/>
              </a:rPr>
              <a:t>P</a:t>
            </a:r>
            <a:r>
              <a:rPr sz="2000" b="1" spc="4" dirty="0">
                <a:solidFill>
                  <a:srgbClr val="FFFFFF"/>
                </a:solidFill>
                <a:latin typeface="Calibri"/>
                <a:cs typeface="Calibri"/>
              </a:rPr>
              <a:t>o</a:t>
            </a:r>
            <a:r>
              <a:rPr sz="2000" b="1" spc="9" dirty="0">
                <a:solidFill>
                  <a:srgbClr val="FFFFFF"/>
                </a:solidFill>
                <a:latin typeface="Calibri"/>
                <a:cs typeface="Calibri"/>
              </a:rPr>
              <a:t>r</a:t>
            </a:r>
            <a:r>
              <a:rPr sz="2000" b="1" spc="0" dirty="0">
                <a:solidFill>
                  <a:srgbClr val="FFFFFF"/>
                </a:solidFill>
                <a:latin typeface="Calibri"/>
                <a:cs typeface="Calibri"/>
              </a:rPr>
              <a:t>t</a:t>
            </a:r>
            <a:r>
              <a:rPr sz="2000" b="1" spc="-25" dirty="0">
                <a:solidFill>
                  <a:srgbClr val="FFFFFF"/>
                </a:solidFill>
                <a:latin typeface="Calibri"/>
                <a:cs typeface="Calibri"/>
              </a:rPr>
              <a:t>f</a:t>
            </a:r>
            <a:r>
              <a:rPr sz="2000" b="1" spc="4" dirty="0">
                <a:solidFill>
                  <a:srgbClr val="FFFFFF"/>
                </a:solidFill>
                <a:latin typeface="Calibri"/>
                <a:cs typeface="Calibri"/>
              </a:rPr>
              <a:t>o</a:t>
            </a:r>
            <a:r>
              <a:rPr sz="2000" b="1" spc="-9" dirty="0">
                <a:solidFill>
                  <a:srgbClr val="FFFFFF"/>
                </a:solidFill>
                <a:latin typeface="Calibri"/>
                <a:cs typeface="Calibri"/>
              </a:rPr>
              <a:t>li</a:t>
            </a:r>
            <a:r>
              <a:rPr sz="2000" b="1" spc="0" dirty="0">
                <a:solidFill>
                  <a:srgbClr val="FFFFFF"/>
                </a:solidFill>
                <a:latin typeface="Calibri"/>
                <a:cs typeface="Calibri"/>
              </a:rPr>
              <a:t>o</a:t>
            </a:r>
            <a:r>
              <a:rPr sz="2000" b="1" spc="-77" dirty="0">
                <a:solidFill>
                  <a:srgbClr val="FFFFFF"/>
                </a:solidFill>
                <a:latin typeface="Calibri"/>
                <a:cs typeface="Calibri"/>
              </a:rPr>
              <a:t> </a:t>
            </a:r>
            <a:r>
              <a:rPr sz="2000" b="1" spc="4" dirty="0">
                <a:solidFill>
                  <a:srgbClr val="FFFFFF"/>
                </a:solidFill>
                <a:latin typeface="Calibri"/>
                <a:cs typeface="Calibri"/>
              </a:rPr>
              <a:t>o</a:t>
            </a:r>
            <a:r>
              <a:rPr sz="2000" b="1" spc="0" dirty="0">
                <a:solidFill>
                  <a:srgbClr val="FFFFFF"/>
                </a:solidFill>
                <a:latin typeface="Calibri"/>
                <a:cs typeface="Calibri"/>
              </a:rPr>
              <a:t>f</a:t>
            </a:r>
            <a:r>
              <a:rPr sz="2000" b="1" spc="-16" dirty="0">
                <a:solidFill>
                  <a:srgbClr val="FFFFFF"/>
                </a:solidFill>
                <a:latin typeface="Calibri"/>
                <a:cs typeface="Calibri"/>
              </a:rPr>
              <a:t> </a:t>
            </a:r>
            <a:r>
              <a:rPr sz="2000" b="1" spc="9" dirty="0">
                <a:solidFill>
                  <a:srgbClr val="FFFFFF"/>
                </a:solidFill>
                <a:latin typeface="Calibri"/>
                <a:cs typeface="Calibri"/>
              </a:rPr>
              <a:t>p</a:t>
            </a:r>
            <a:r>
              <a:rPr sz="2000" b="1" spc="-14" dirty="0">
                <a:solidFill>
                  <a:srgbClr val="FFFFFF"/>
                </a:solidFill>
                <a:latin typeface="Calibri"/>
                <a:cs typeface="Calibri"/>
              </a:rPr>
              <a:t>r</a:t>
            </a:r>
            <a:r>
              <a:rPr sz="2000" b="1" spc="4" dirty="0">
                <a:solidFill>
                  <a:srgbClr val="FFFFFF"/>
                </a:solidFill>
                <a:latin typeface="Calibri"/>
                <a:cs typeface="Calibri"/>
              </a:rPr>
              <a:t>o</a:t>
            </a:r>
            <a:r>
              <a:rPr sz="2000" b="1" spc="0" dirty="0">
                <a:solidFill>
                  <a:srgbClr val="FFFFFF"/>
                </a:solidFill>
                <a:latin typeface="Calibri"/>
                <a:cs typeface="Calibri"/>
              </a:rPr>
              <a:t>jects                               </a:t>
            </a:r>
            <a:r>
              <a:rPr sz="2000" b="1" spc="334" dirty="0">
                <a:solidFill>
                  <a:srgbClr val="FFFFFF"/>
                </a:solidFill>
                <a:latin typeface="Calibri"/>
                <a:cs typeface="Calibri"/>
              </a:rPr>
              <a:t> </a:t>
            </a:r>
            <a:endParaRPr sz="1200" dirty="0">
              <a:latin typeface="Calibri"/>
              <a:cs typeface="Calibri"/>
            </a:endParaRPr>
          </a:p>
        </p:txBody>
      </p:sp>
      <p:sp>
        <p:nvSpPr>
          <p:cNvPr id="9" name="object 9"/>
          <p:cNvSpPr txBox="1"/>
          <p:nvPr/>
        </p:nvSpPr>
        <p:spPr>
          <a:xfrm>
            <a:off x="5410200" y="2908173"/>
            <a:ext cx="1203325" cy="283337"/>
          </a:xfrm>
          <a:prstGeom prst="rect">
            <a:avLst/>
          </a:prstGeom>
        </p:spPr>
        <p:txBody>
          <a:bodyPr wrap="square" lIns="0" tIns="50800" rIns="0" bIns="0" rtlCol="0">
            <a:noAutofit/>
          </a:bodyPr>
          <a:lstStyle/>
          <a:p>
            <a:pPr marL="419607">
              <a:lnSpc>
                <a:spcPct val="101725"/>
              </a:lnSpc>
            </a:pPr>
            <a:r>
              <a:rPr sz="1500" b="1" spc="-4" dirty="0">
                <a:solidFill>
                  <a:srgbClr val="FFFFFF"/>
                </a:solidFill>
                <a:latin typeface="Calibri"/>
                <a:cs typeface="Calibri"/>
              </a:rPr>
              <a:t>Complete</a:t>
            </a:r>
            <a:endParaRPr sz="1500" dirty="0">
              <a:latin typeface="Calibri"/>
              <a:cs typeface="Calibri"/>
            </a:endParaRPr>
          </a:p>
        </p:txBody>
      </p:sp>
      <p:sp>
        <p:nvSpPr>
          <p:cNvPr id="8" name="object 8"/>
          <p:cNvSpPr txBox="1"/>
          <p:nvPr/>
        </p:nvSpPr>
        <p:spPr>
          <a:xfrm>
            <a:off x="7363714" y="2908173"/>
            <a:ext cx="71500" cy="283337"/>
          </a:xfrm>
          <a:prstGeom prst="rect">
            <a:avLst/>
          </a:prstGeom>
        </p:spPr>
        <p:txBody>
          <a:bodyPr wrap="square" lIns="0" tIns="0" rIns="0" bIns="0" rtlCol="0">
            <a:noAutofit/>
          </a:bodyPr>
          <a:lstStyle/>
          <a:p>
            <a:pPr marL="25400">
              <a:lnSpc>
                <a:spcPts val="1000"/>
              </a:lnSpc>
            </a:pPr>
            <a:endParaRPr sz="1000" dirty="0"/>
          </a:p>
        </p:txBody>
      </p:sp>
      <p:sp>
        <p:nvSpPr>
          <p:cNvPr id="7" name="object 7"/>
          <p:cNvSpPr txBox="1"/>
          <p:nvPr/>
        </p:nvSpPr>
        <p:spPr>
          <a:xfrm>
            <a:off x="7661211" y="2908173"/>
            <a:ext cx="1254189" cy="283337"/>
          </a:xfrm>
          <a:prstGeom prst="rect">
            <a:avLst/>
          </a:prstGeom>
        </p:spPr>
        <p:txBody>
          <a:bodyPr wrap="square" lIns="0" tIns="50800" rIns="0" bIns="0" rtlCol="0">
            <a:noAutofit/>
          </a:bodyPr>
          <a:lstStyle/>
          <a:p>
            <a:pPr marL="288670">
              <a:lnSpc>
                <a:spcPct val="101725"/>
              </a:lnSpc>
            </a:pPr>
            <a:r>
              <a:rPr sz="1500" b="1" spc="-4" dirty="0">
                <a:solidFill>
                  <a:srgbClr val="FFFFFF"/>
                </a:solidFill>
                <a:latin typeface="Calibri"/>
                <a:cs typeface="Calibri"/>
              </a:rPr>
              <a:t>In Delivery</a:t>
            </a:r>
            <a:endParaRPr sz="1500" dirty="0">
              <a:latin typeface="Calibri"/>
              <a:cs typeface="Calibri"/>
            </a:endParaRPr>
          </a:p>
        </p:txBody>
      </p:sp>
      <p:sp>
        <p:nvSpPr>
          <p:cNvPr id="6" name="object 6"/>
          <p:cNvSpPr txBox="1"/>
          <p:nvPr/>
        </p:nvSpPr>
        <p:spPr>
          <a:xfrm>
            <a:off x="8858885" y="2908173"/>
            <a:ext cx="49148" cy="283337"/>
          </a:xfrm>
          <a:prstGeom prst="rect">
            <a:avLst/>
          </a:prstGeom>
        </p:spPr>
        <p:txBody>
          <a:bodyPr wrap="square" lIns="0" tIns="0" rIns="0" bIns="0" rtlCol="0">
            <a:noAutofit/>
          </a:bodyPr>
          <a:lstStyle/>
          <a:p>
            <a:pPr marL="25400">
              <a:lnSpc>
                <a:spcPts val="1000"/>
              </a:lnSpc>
            </a:pPr>
            <a:endParaRPr sz="1000" dirty="0"/>
          </a:p>
        </p:txBody>
      </p:sp>
      <p:sp>
        <p:nvSpPr>
          <p:cNvPr id="4" name="object 4"/>
          <p:cNvSpPr txBox="1"/>
          <p:nvPr/>
        </p:nvSpPr>
        <p:spPr>
          <a:xfrm>
            <a:off x="10367137" y="2908173"/>
            <a:ext cx="170053" cy="283337"/>
          </a:xfrm>
          <a:prstGeom prst="rect">
            <a:avLst/>
          </a:prstGeom>
        </p:spPr>
        <p:txBody>
          <a:bodyPr wrap="square" lIns="0" tIns="0" rIns="0" bIns="0" rtlCol="0">
            <a:noAutofit/>
          </a:bodyPr>
          <a:lstStyle/>
          <a:p>
            <a:pPr marL="25400">
              <a:lnSpc>
                <a:spcPts val="1000"/>
              </a:lnSpc>
            </a:pPr>
            <a:endParaRPr sz="1000" dirty="0"/>
          </a:p>
        </p:txBody>
      </p:sp>
      <p:sp>
        <p:nvSpPr>
          <p:cNvPr id="3" name="object 3"/>
          <p:cNvSpPr txBox="1"/>
          <p:nvPr/>
        </p:nvSpPr>
        <p:spPr>
          <a:xfrm>
            <a:off x="9991800" y="2908146"/>
            <a:ext cx="2124000" cy="283337"/>
          </a:xfrm>
          <a:prstGeom prst="rect">
            <a:avLst/>
          </a:prstGeom>
        </p:spPr>
        <p:txBody>
          <a:bodyPr wrap="square" lIns="0" tIns="5471" rIns="0" bIns="0" rtlCol="0">
            <a:noAutofit/>
          </a:bodyPr>
          <a:lstStyle/>
          <a:p>
            <a:pPr>
              <a:lnSpc>
                <a:spcPts val="600"/>
              </a:lnSpc>
            </a:pPr>
            <a:endParaRPr sz="600" dirty="0"/>
          </a:p>
          <a:p>
            <a:pPr marL="63753">
              <a:lnSpc>
                <a:spcPct val="101725"/>
              </a:lnSpc>
            </a:pPr>
            <a:r>
              <a:rPr lang="en-GB" sz="1300" b="1" spc="-4" dirty="0">
                <a:solidFill>
                  <a:srgbClr val="FFFFFF"/>
                </a:solidFill>
                <a:latin typeface="Calibri"/>
                <a:cs typeface="Calibri"/>
              </a:rPr>
              <a:t>In Development</a:t>
            </a:r>
            <a:endParaRPr sz="1300" dirty="0">
              <a:latin typeface="Calibri"/>
              <a:cs typeface="Calibri"/>
            </a:endParaRPr>
          </a:p>
        </p:txBody>
      </p:sp>
      <p:sp>
        <p:nvSpPr>
          <p:cNvPr id="2" name="object 2"/>
          <p:cNvSpPr txBox="1"/>
          <p:nvPr/>
        </p:nvSpPr>
        <p:spPr>
          <a:xfrm>
            <a:off x="5756909" y="3191450"/>
            <a:ext cx="6435091" cy="3590351"/>
          </a:xfrm>
          <a:prstGeom prst="rect">
            <a:avLst/>
          </a:prstGeom>
        </p:spPr>
        <p:txBody>
          <a:bodyPr wrap="square" lIns="0" tIns="8800" rIns="0" bIns="0" rtlCol="0">
            <a:noAutofit/>
          </a:bodyPr>
          <a:lstStyle/>
          <a:p>
            <a:pPr>
              <a:lnSpc>
                <a:spcPts val="1200"/>
              </a:lnSpc>
            </a:pPr>
            <a:endParaRPr sz="1200" dirty="0"/>
          </a:p>
          <a:p>
            <a:pPr marL="7492" marR="285513">
              <a:lnSpc>
                <a:spcPct val="101826"/>
              </a:lnSpc>
            </a:pPr>
            <a:endParaRPr lang="en-GB" sz="1000" b="1" spc="-5" dirty="0">
              <a:solidFill>
                <a:srgbClr val="FFFFFF"/>
              </a:solidFill>
              <a:latin typeface="Calibri"/>
              <a:cs typeface="Calibri"/>
            </a:endParaRPr>
          </a:p>
          <a:p>
            <a:pPr marL="7492" marR="285513">
              <a:lnSpc>
                <a:spcPct val="101826"/>
              </a:lnSpc>
            </a:pPr>
            <a:endParaRPr lang="en-GB" sz="1000" b="1" spc="-5" dirty="0">
              <a:solidFill>
                <a:srgbClr val="FFFFFF"/>
              </a:solidFill>
              <a:latin typeface="Calibri"/>
              <a:cs typeface="Calibri"/>
            </a:endParaRPr>
          </a:p>
          <a:p>
            <a:pPr marL="7492" marR="285513">
              <a:lnSpc>
                <a:spcPct val="101826"/>
              </a:lnSpc>
            </a:pPr>
            <a:endParaRPr lang="en-GB" sz="1000" b="1" spc="-5" dirty="0">
              <a:solidFill>
                <a:srgbClr val="FFFFFF"/>
              </a:solidFill>
              <a:latin typeface="Calibri"/>
              <a:cs typeface="Calibri"/>
            </a:endParaRPr>
          </a:p>
          <a:p>
            <a:pPr marL="7492" marR="285513">
              <a:lnSpc>
                <a:spcPct val="101826"/>
              </a:lnSpc>
            </a:pPr>
            <a:endParaRPr lang="en-GB" sz="1000" b="1" spc="-5" dirty="0">
              <a:solidFill>
                <a:srgbClr val="FFFFFF"/>
              </a:solidFill>
              <a:latin typeface="Calibri"/>
              <a:cs typeface="Calibri"/>
            </a:endParaRPr>
          </a:p>
          <a:p>
            <a:pPr marL="7492" marR="285513">
              <a:lnSpc>
                <a:spcPct val="101826"/>
              </a:lnSpc>
            </a:pPr>
            <a:endParaRPr lang="en-GB" sz="1000" b="1" spc="-5" dirty="0">
              <a:solidFill>
                <a:srgbClr val="FFFFFF"/>
              </a:solidFill>
              <a:latin typeface="Calibri"/>
              <a:cs typeface="Calibri"/>
            </a:endParaRPr>
          </a:p>
          <a:p>
            <a:pPr marL="7492" marR="285513">
              <a:lnSpc>
                <a:spcPct val="101826"/>
              </a:lnSpc>
            </a:pPr>
            <a:endParaRPr lang="en-GB" sz="1000" b="1" spc="-5" dirty="0">
              <a:solidFill>
                <a:srgbClr val="FFFFFF"/>
              </a:solidFill>
              <a:latin typeface="Calibri"/>
              <a:cs typeface="Calibri"/>
            </a:endParaRPr>
          </a:p>
          <a:p>
            <a:pPr marL="7492" marR="285513">
              <a:lnSpc>
                <a:spcPct val="101826"/>
              </a:lnSpc>
            </a:pPr>
            <a:endParaRPr lang="en-GB" sz="1000" b="1" spc="-5" dirty="0">
              <a:solidFill>
                <a:srgbClr val="FFFFFF"/>
              </a:solidFill>
              <a:latin typeface="Calibri"/>
              <a:cs typeface="Calibri"/>
            </a:endParaRPr>
          </a:p>
          <a:p>
            <a:pPr marL="7492" marR="285513">
              <a:lnSpc>
                <a:spcPct val="101826"/>
              </a:lnSpc>
            </a:pPr>
            <a:endParaRPr lang="en-GB" sz="1000" b="1" spc="-5" dirty="0">
              <a:solidFill>
                <a:srgbClr val="FFFFFF"/>
              </a:solidFill>
              <a:latin typeface="Calibri"/>
              <a:cs typeface="Calibri"/>
            </a:endParaRPr>
          </a:p>
          <a:p>
            <a:pPr marL="7492" marR="285513">
              <a:lnSpc>
                <a:spcPct val="101826"/>
              </a:lnSpc>
            </a:pPr>
            <a:endParaRPr lang="en-GB" sz="1000" b="1" spc="-5" dirty="0">
              <a:solidFill>
                <a:srgbClr val="FFFFFF"/>
              </a:solidFill>
              <a:latin typeface="Calibri"/>
              <a:cs typeface="Calibri"/>
            </a:endParaRPr>
          </a:p>
          <a:p>
            <a:pPr marL="7492" marR="285513">
              <a:lnSpc>
                <a:spcPct val="101826"/>
              </a:lnSpc>
            </a:pPr>
            <a:endParaRPr lang="en-GB" sz="1000" b="1" spc="-5" dirty="0">
              <a:solidFill>
                <a:srgbClr val="FFFFFF"/>
              </a:solidFill>
              <a:latin typeface="Calibri"/>
              <a:cs typeface="Calibri"/>
            </a:endParaRPr>
          </a:p>
          <a:p>
            <a:pPr marL="7492" marR="285513">
              <a:lnSpc>
                <a:spcPct val="101826"/>
              </a:lnSpc>
            </a:pPr>
            <a:endParaRPr lang="en-GB" sz="1000" b="1" spc="-5" dirty="0">
              <a:solidFill>
                <a:srgbClr val="FFFFFF"/>
              </a:solidFill>
              <a:latin typeface="Calibri"/>
              <a:cs typeface="Calibri"/>
            </a:endParaRPr>
          </a:p>
          <a:p>
            <a:pPr marL="7492" marR="285513">
              <a:lnSpc>
                <a:spcPct val="101826"/>
              </a:lnSpc>
            </a:pPr>
            <a:endParaRPr lang="en-GB" sz="1000" b="1" spc="-5" dirty="0">
              <a:solidFill>
                <a:srgbClr val="FFFFFF"/>
              </a:solidFill>
              <a:latin typeface="Calibri"/>
              <a:cs typeface="Calibri"/>
            </a:endParaRPr>
          </a:p>
          <a:p>
            <a:pPr marL="7492" marR="285513">
              <a:lnSpc>
                <a:spcPct val="101826"/>
              </a:lnSpc>
            </a:pPr>
            <a:endParaRPr lang="en-GB" sz="1000" b="1" spc="-5" dirty="0">
              <a:solidFill>
                <a:srgbClr val="FFFFFF"/>
              </a:solidFill>
              <a:latin typeface="Calibri"/>
              <a:cs typeface="Calibri"/>
            </a:endParaRPr>
          </a:p>
          <a:p>
            <a:pPr marL="7492" marR="285513">
              <a:lnSpc>
                <a:spcPct val="101826"/>
              </a:lnSpc>
            </a:pPr>
            <a:endParaRPr lang="en-GB" sz="1000" b="1" spc="-5" dirty="0">
              <a:solidFill>
                <a:srgbClr val="FFFFFF"/>
              </a:solidFill>
              <a:latin typeface="Calibri"/>
              <a:cs typeface="Calibri"/>
            </a:endParaRPr>
          </a:p>
          <a:p>
            <a:pPr marL="7492" marR="285513">
              <a:lnSpc>
                <a:spcPct val="101826"/>
              </a:lnSpc>
            </a:pPr>
            <a:endParaRPr lang="en-GB" sz="1000" b="1" spc="-5" dirty="0">
              <a:solidFill>
                <a:srgbClr val="FFFFFF"/>
              </a:solidFill>
              <a:latin typeface="Calibri"/>
              <a:cs typeface="Calibri"/>
            </a:endParaRPr>
          </a:p>
          <a:p>
            <a:pPr marL="7492" marR="285513">
              <a:lnSpc>
                <a:spcPct val="101826"/>
              </a:lnSpc>
            </a:pPr>
            <a:endParaRPr lang="en-GB" sz="1000" b="1" spc="-5" dirty="0">
              <a:solidFill>
                <a:srgbClr val="FFFFFF"/>
              </a:solidFill>
              <a:latin typeface="Calibri"/>
              <a:cs typeface="Calibri"/>
            </a:endParaRPr>
          </a:p>
          <a:p>
            <a:pPr marL="7492" marR="285513">
              <a:lnSpc>
                <a:spcPct val="101826"/>
              </a:lnSpc>
            </a:pPr>
            <a:endParaRPr lang="en-GB" sz="1000" b="1" spc="-5" dirty="0">
              <a:solidFill>
                <a:srgbClr val="FFFFFF"/>
              </a:solidFill>
              <a:latin typeface="Calibri"/>
              <a:cs typeface="Calibri"/>
            </a:endParaRPr>
          </a:p>
          <a:p>
            <a:pPr marL="7492" marR="285513">
              <a:lnSpc>
                <a:spcPct val="101826"/>
              </a:lnSpc>
            </a:pPr>
            <a:endParaRPr sz="1000" dirty="0">
              <a:latin typeface="Calibri"/>
              <a:cs typeface="Calibri"/>
            </a:endParaRPr>
          </a:p>
        </p:txBody>
      </p:sp>
      <p:pic>
        <p:nvPicPr>
          <p:cNvPr id="91" name="Picture 90"/>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657600" y="280629"/>
            <a:ext cx="1613876" cy="405171"/>
          </a:xfrm>
          <a:prstGeom prst="rect">
            <a:avLst/>
          </a:prstGeom>
        </p:spPr>
      </p:pic>
      <p:sp>
        <p:nvSpPr>
          <p:cNvPr id="92" name="TextBox 91"/>
          <p:cNvSpPr txBox="1"/>
          <p:nvPr/>
        </p:nvSpPr>
        <p:spPr>
          <a:xfrm>
            <a:off x="4360147" y="3743833"/>
            <a:ext cx="1069571" cy="707886"/>
          </a:xfrm>
          <a:prstGeom prst="rect">
            <a:avLst/>
          </a:prstGeom>
          <a:noFill/>
        </p:spPr>
        <p:txBody>
          <a:bodyPr wrap="square" rtlCol="0">
            <a:spAutoFit/>
          </a:bodyPr>
          <a:lstStyle/>
          <a:p>
            <a:r>
              <a:rPr lang="en-GB" sz="1000" dirty="0"/>
              <a:t>No Change- </a:t>
            </a:r>
            <a:r>
              <a:rPr lang="en-GB" sz="1000" dirty="0" smtClean="0"/>
              <a:t>33</a:t>
            </a:r>
            <a:endParaRPr lang="en-GB" sz="1000" dirty="0"/>
          </a:p>
          <a:p>
            <a:r>
              <a:rPr lang="en-GB" sz="1000" dirty="0"/>
              <a:t>Decreased risk- 1</a:t>
            </a:r>
          </a:p>
          <a:p>
            <a:r>
              <a:rPr lang="en-GB" sz="1000" dirty="0"/>
              <a:t>Increased risk- </a:t>
            </a:r>
            <a:r>
              <a:rPr lang="en-GB" sz="1000" dirty="0" smtClean="0"/>
              <a:t>1</a:t>
            </a:r>
            <a:endParaRPr lang="en-GB" sz="1000" dirty="0"/>
          </a:p>
          <a:p>
            <a:r>
              <a:rPr lang="en-GB" sz="1000" dirty="0"/>
              <a:t>New- 0</a:t>
            </a:r>
          </a:p>
        </p:txBody>
      </p:sp>
      <p:sp>
        <p:nvSpPr>
          <p:cNvPr id="94" name="TextBox 93"/>
          <p:cNvSpPr txBox="1"/>
          <p:nvPr/>
        </p:nvSpPr>
        <p:spPr>
          <a:xfrm>
            <a:off x="5708001" y="3190716"/>
            <a:ext cx="2040538" cy="1815882"/>
          </a:xfrm>
          <a:prstGeom prst="rect">
            <a:avLst/>
          </a:prstGeom>
          <a:noFill/>
        </p:spPr>
        <p:txBody>
          <a:bodyPr wrap="square" rtlCol="0">
            <a:spAutoFit/>
          </a:bodyPr>
          <a:lstStyle/>
          <a:p>
            <a:pPr>
              <a:lnSpc>
                <a:spcPct val="150000"/>
              </a:lnSpc>
            </a:pPr>
            <a:r>
              <a:rPr lang="en-GB" sz="900" b="1" dirty="0">
                <a:solidFill>
                  <a:schemeClr val="bg1"/>
                </a:solidFill>
              </a:rPr>
              <a:t>Wigan Gateway Hub </a:t>
            </a:r>
            <a:r>
              <a:rPr lang="en-GB" sz="900" b="1" dirty="0" smtClean="0">
                <a:solidFill>
                  <a:schemeClr val="bg1"/>
                </a:solidFill>
              </a:rPr>
              <a:t> </a:t>
            </a:r>
            <a:endParaRPr lang="en-GB" sz="900" b="1" dirty="0">
              <a:solidFill>
                <a:schemeClr val="bg1"/>
              </a:solidFill>
            </a:endParaRPr>
          </a:p>
          <a:p>
            <a:pPr>
              <a:lnSpc>
                <a:spcPct val="150000"/>
              </a:lnSpc>
            </a:pPr>
            <a:r>
              <a:rPr lang="en-GB" sz="900" b="1" dirty="0">
                <a:solidFill>
                  <a:schemeClr val="bg1"/>
                </a:solidFill>
              </a:rPr>
              <a:t>Rochdale Minors</a:t>
            </a:r>
          </a:p>
          <a:p>
            <a:pPr>
              <a:lnSpc>
                <a:spcPct val="150000"/>
              </a:lnSpc>
            </a:pPr>
            <a:endParaRPr lang="en-GB" sz="400" b="1" dirty="0">
              <a:solidFill>
                <a:schemeClr val="bg1"/>
              </a:solidFill>
            </a:endParaRPr>
          </a:p>
          <a:p>
            <a:r>
              <a:rPr lang="en-GB" sz="900" b="1" dirty="0">
                <a:solidFill>
                  <a:schemeClr val="bg1"/>
                </a:solidFill>
              </a:rPr>
              <a:t>Metrolink Service Improvement Package</a:t>
            </a:r>
          </a:p>
          <a:p>
            <a:endParaRPr lang="en-GB" sz="400" b="1" dirty="0">
              <a:solidFill>
                <a:schemeClr val="bg1"/>
              </a:solidFill>
            </a:endParaRPr>
          </a:p>
          <a:p>
            <a:pPr>
              <a:lnSpc>
                <a:spcPct val="150000"/>
              </a:lnSpc>
            </a:pPr>
            <a:r>
              <a:rPr lang="en-GB" sz="900" b="1" dirty="0">
                <a:solidFill>
                  <a:schemeClr val="bg1"/>
                </a:solidFill>
              </a:rPr>
              <a:t>SEMMS</a:t>
            </a:r>
          </a:p>
          <a:p>
            <a:pPr>
              <a:lnSpc>
                <a:spcPct val="150000"/>
              </a:lnSpc>
            </a:pPr>
            <a:endParaRPr lang="en-GB" sz="200" b="1" dirty="0">
              <a:solidFill>
                <a:schemeClr val="bg1"/>
              </a:solidFill>
            </a:endParaRPr>
          </a:p>
          <a:p>
            <a:pPr>
              <a:lnSpc>
                <a:spcPct val="150000"/>
              </a:lnSpc>
            </a:pPr>
            <a:r>
              <a:rPr lang="en-GB" sz="900" b="1" dirty="0">
                <a:solidFill>
                  <a:schemeClr val="bg1"/>
                </a:solidFill>
              </a:rPr>
              <a:t>Multi-Modal Ticketing</a:t>
            </a:r>
          </a:p>
          <a:p>
            <a:pPr>
              <a:lnSpc>
                <a:spcPct val="150000"/>
              </a:lnSpc>
            </a:pPr>
            <a:endParaRPr lang="en-GB" sz="900" b="1" dirty="0">
              <a:solidFill>
                <a:schemeClr val="bg1"/>
              </a:solidFill>
            </a:endParaRPr>
          </a:p>
          <a:p>
            <a:pPr>
              <a:lnSpc>
                <a:spcPct val="150000"/>
              </a:lnSpc>
            </a:pPr>
            <a:endParaRPr lang="en-GB" sz="900" b="1" dirty="0">
              <a:solidFill>
                <a:schemeClr val="bg1"/>
              </a:solidFill>
            </a:endParaRPr>
          </a:p>
        </p:txBody>
      </p:sp>
      <p:sp>
        <p:nvSpPr>
          <p:cNvPr id="97" name="TextBox 96"/>
          <p:cNvSpPr txBox="1"/>
          <p:nvPr/>
        </p:nvSpPr>
        <p:spPr>
          <a:xfrm>
            <a:off x="426720" y="1367027"/>
            <a:ext cx="939608" cy="430887"/>
          </a:xfrm>
          <a:prstGeom prst="rect">
            <a:avLst/>
          </a:prstGeom>
          <a:noFill/>
        </p:spPr>
        <p:txBody>
          <a:bodyPr wrap="square" rtlCol="0">
            <a:spAutoFit/>
          </a:bodyPr>
          <a:lstStyle/>
          <a:p>
            <a:r>
              <a:rPr lang="en-GB" sz="1100" b="1" dirty="0"/>
              <a:t>Financial Performance</a:t>
            </a:r>
          </a:p>
        </p:txBody>
      </p:sp>
      <p:sp>
        <p:nvSpPr>
          <p:cNvPr id="101" name="TextBox 100"/>
          <p:cNvSpPr txBox="1"/>
          <p:nvPr/>
        </p:nvSpPr>
        <p:spPr>
          <a:xfrm>
            <a:off x="7200631" y="4023214"/>
            <a:ext cx="276607" cy="3646405"/>
          </a:xfrm>
          <a:prstGeom prst="rect">
            <a:avLst/>
          </a:prstGeom>
          <a:noFill/>
        </p:spPr>
        <p:txBody>
          <a:bodyPr wrap="square" rtlCol="0">
            <a:spAutoFit/>
          </a:bodyPr>
          <a:lstStyle/>
          <a:p>
            <a:endParaRPr lang="en-GB" dirty="0"/>
          </a:p>
        </p:txBody>
      </p:sp>
      <p:sp>
        <p:nvSpPr>
          <p:cNvPr id="102" name="TextBox 101"/>
          <p:cNvSpPr txBox="1"/>
          <p:nvPr/>
        </p:nvSpPr>
        <p:spPr>
          <a:xfrm>
            <a:off x="11839193" y="3199011"/>
            <a:ext cx="276607" cy="3646405"/>
          </a:xfrm>
          <a:prstGeom prst="rect">
            <a:avLst/>
          </a:prstGeom>
          <a:noFill/>
        </p:spPr>
        <p:txBody>
          <a:bodyPr wrap="square" rtlCol="0">
            <a:spAutoFit/>
          </a:bodyPr>
          <a:lstStyle/>
          <a:p>
            <a:endParaRPr lang="en-GB" dirty="0"/>
          </a:p>
        </p:txBody>
      </p:sp>
      <p:sp>
        <p:nvSpPr>
          <p:cNvPr id="106" name="TextBox 105"/>
          <p:cNvSpPr txBox="1"/>
          <p:nvPr/>
        </p:nvSpPr>
        <p:spPr>
          <a:xfrm>
            <a:off x="7824739" y="3181572"/>
            <a:ext cx="1698585" cy="3610027"/>
          </a:xfrm>
          <a:prstGeom prst="rect">
            <a:avLst/>
          </a:prstGeom>
          <a:noFill/>
        </p:spPr>
        <p:txBody>
          <a:bodyPr wrap="square" rtlCol="0">
            <a:spAutoFit/>
          </a:bodyPr>
          <a:lstStyle/>
          <a:p>
            <a:pPr>
              <a:lnSpc>
                <a:spcPct val="150000"/>
              </a:lnSpc>
            </a:pPr>
            <a:r>
              <a:rPr lang="en-GB" sz="900" b="1" dirty="0">
                <a:solidFill>
                  <a:schemeClr val="bg1"/>
                </a:solidFill>
              </a:rPr>
              <a:t>CCTS MSIRR Regent Road</a:t>
            </a:r>
          </a:p>
          <a:p>
            <a:pPr>
              <a:lnSpc>
                <a:spcPct val="150000"/>
              </a:lnSpc>
            </a:pPr>
            <a:r>
              <a:rPr lang="en-GB" sz="900" b="1" dirty="0">
                <a:solidFill>
                  <a:schemeClr val="bg1"/>
                </a:solidFill>
              </a:rPr>
              <a:t>Wigan Gateway A49</a:t>
            </a:r>
          </a:p>
          <a:p>
            <a:pPr>
              <a:lnSpc>
                <a:spcPct val="150000"/>
              </a:lnSpc>
            </a:pPr>
            <a:r>
              <a:rPr lang="en-GB" sz="900" b="1" dirty="0">
                <a:solidFill>
                  <a:schemeClr val="bg1"/>
                </a:solidFill>
              </a:rPr>
              <a:t>Ashton TC Interchange </a:t>
            </a:r>
          </a:p>
          <a:p>
            <a:pPr>
              <a:lnSpc>
                <a:spcPct val="150000"/>
              </a:lnSpc>
            </a:pPr>
            <a:r>
              <a:rPr lang="en-GB" sz="900" b="1" dirty="0">
                <a:solidFill>
                  <a:schemeClr val="bg1"/>
                </a:solidFill>
              </a:rPr>
              <a:t>Bolton Salford Quality Bus </a:t>
            </a:r>
          </a:p>
          <a:p>
            <a:pPr>
              <a:lnSpc>
                <a:spcPct val="150000"/>
              </a:lnSpc>
            </a:pPr>
            <a:r>
              <a:rPr lang="en-GB" sz="900" b="1" dirty="0">
                <a:solidFill>
                  <a:schemeClr val="bg1"/>
                </a:solidFill>
              </a:rPr>
              <a:t>Cycle &amp; Ride Station </a:t>
            </a:r>
          </a:p>
          <a:p>
            <a:pPr>
              <a:lnSpc>
                <a:spcPct val="150000"/>
              </a:lnSpc>
            </a:pPr>
            <a:r>
              <a:rPr lang="en-GB" sz="900" b="1" dirty="0">
                <a:solidFill>
                  <a:schemeClr val="bg1"/>
                </a:solidFill>
              </a:rPr>
              <a:t>Bus, Rail, Metro Improvements</a:t>
            </a:r>
          </a:p>
          <a:p>
            <a:pPr>
              <a:lnSpc>
                <a:spcPct val="150000"/>
              </a:lnSpc>
            </a:pPr>
            <a:r>
              <a:rPr lang="en-GB" sz="900" b="1" dirty="0">
                <a:solidFill>
                  <a:schemeClr val="bg1"/>
                </a:solidFill>
              </a:rPr>
              <a:t>Bus, Metro Improvements</a:t>
            </a:r>
          </a:p>
          <a:p>
            <a:pPr>
              <a:lnSpc>
                <a:spcPct val="150000"/>
              </a:lnSpc>
            </a:pPr>
            <a:endParaRPr lang="en-GB" sz="300" b="1" dirty="0">
              <a:solidFill>
                <a:schemeClr val="bg1"/>
              </a:solidFill>
            </a:endParaRPr>
          </a:p>
          <a:p>
            <a:r>
              <a:rPr lang="en-GB" sz="900" b="1" dirty="0">
                <a:solidFill>
                  <a:schemeClr val="bg1"/>
                </a:solidFill>
              </a:rPr>
              <a:t>M60/Western Gateway Enhancement &amp; A572 Leigh</a:t>
            </a:r>
          </a:p>
          <a:p>
            <a:endParaRPr lang="en-GB" sz="400" b="1" dirty="0">
              <a:solidFill>
                <a:schemeClr val="bg1"/>
              </a:solidFill>
            </a:endParaRPr>
          </a:p>
          <a:p>
            <a:r>
              <a:rPr lang="en-GB" sz="900" b="1" dirty="0">
                <a:solidFill>
                  <a:schemeClr val="bg1"/>
                </a:solidFill>
              </a:rPr>
              <a:t>Stockport Town Centre Structure Improvement</a:t>
            </a:r>
          </a:p>
          <a:p>
            <a:endParaRPr lang="en-GB" sz="400" b="1" dirty="0">
              <a:solidFill>
                <a:schemeClr val="bg1"/>
              </a:solidFill>
            </a:endParaRPr>
          </a:p>
          <a:p>
            <a:r>
              <a:rPr lang="en-GB" sz="900" b="1" dirty="0">
                <a:solidFill>
                  <a:schemeClr val="bg1"/>
                </a:solidFill>
              </a:rPr>
              <a:t>Bolton, Bury, Manchester, Oldham, Salford, Stockport, Tameside &amp; Trafford</a:t>
            </a:r>
            <a:r>
              <a:rPr lang="en-GB" sz="900" b="1" dirty="0">
                <a:solidFill>
                  <a:srgbClr val="FF0000"/>
                </a:solidFill>
              </a:rPr>
              <a:t> </a:t>
            </a:r>
            <a:r>
              <a:rPr lang="en-GB" sz="900" b="1" dirty="0">
                <a:solidFill>
                  <a:schemeClr val="bg1"/>
                </a:solidFill>
              </a:rPr>
              <a:t>Minors  </a:t>
            </a:r>
          </a:p>
          <a:p>
            <a:endParaRPr lang="en-GB" sz="400" b="1" dirty="0">
              <a:solidFill>
                <a:schemeClr val="bg1"/>
              </a:solidFill>
            </a:endParaRPr>
          </a:p>
          <a:p>
            <a:r>
              <a:rPr lang="en-GB" sz="900" b="1" dirty="0">
                <a:solidFill>
                  <a:schemeClr val="bg1"/>
                </a:solidFill>
              </a:rPr>
              <a:t>Rail Station Enhancement, Bus Access &amp; KRN Enhancements </a:t>
            </a:r>
          </a:p>
          <a:p>
            <a:endParaRPr lang="en-GB" sz="400" b="1" dirty="0">
              <a:solidFill>
                <a:schemeClr val="bg1"/>
              </a:solidFill>
            </a:endParaRPr>
          </a:p>
          <a:p>
            <a:r>
              <a:rPr lang="en-GB" sz="900" b="1" dirty="0">
                <a:solidFill>
                  <a:schemeClr val="bg1"/>
                </a:solidFill>
              </a:rPr>
              <a:t>Metrolink Additional Capacity Programme</a:t>
            </a:r>
          </a:p>
          <a:p>
            <a:pPr>
              <a:lnSpc>
                <a:spcPct val="150000"/>
              </a:lnSpc>
            </a:pPr>
            <a:endParaRPr lang="en-GB" sz="750" b="1" dirty="0"/>
          </a:p>
        </p:txBody>
      </p:sp>
      <p:sp>
        <p:nvSpPr>
          <p:cNvPr id="107" name="TextBox 106"/>
          <p:cNvSpPr txBox="1"/>
          <p:nvPr/>
        </p:nvSpPr>
        <p:spPr>
          <a:xfrm>
            <a:off x="9986225" y="3179243"/>
            <a:ext cx="1604927" cy="2877711"/>
          </a:xfrm>
          <a:prstGeom prst="rect">
            <a:avLst/>
          </a:prstGeom>
          <a:noFill/>
        </p:spPr>
        <p:txBody>
          <a:bodyPr wrap="square" rtlCol="0">
            <a:spAutoFit/>
          </a:bodyPr>
          <a:lstStyle/>
          <a:p>
            <a:pPr>
              <a:lnSpc>
                <a:spcPct val="150000"/>
              </a:lnSpc>
            </a:pPr>
            <a:r>
              <a:rPr lang="en-GB" sz="900" b="1" dirty="0">
                <a:solidFill>
                  <a:schemeClr val="bg1"/>
                </a:solidFill>
              </a:rPr>
              <a:t>CCTS MSIRR Ancoats</a:t>
            </a:r>
          </a:p>
          <a:p>
            <a:pPr>
              <a:lnSpc>
                <a:spcPct val="150000"/>
              </a:lnSpc>
            </a:pPr>
            <a:r>
              <a:rPr lang="en-GB" sz="900" b="1" dirty="0">
                <a:solidFill>
                  <a:schemeClr val="bg1"/>
                </a:solidFill>
              </a:rPr>
              <a:t>S Heywood Area Wide </a:t>
            </a:r>
          </a:p>
          <a:p>
            <a:pPr>
              <a:lnSpc>
                <a:spcPct val="150000"/>
              </a:lnSpc>
            </a:pPr>
            <a:r>
              <a:rPr lang="en-GB" sz="900" b="1" dirty="0">
                <a:solidFill>
                  <a:schemeClr val="bg1"/>
                </a:solidFill>
              </a:rPr>
              <a:t>Wigan Gateway M58</a:t>
            </a:r>
          </a:p>
          <a:p>
            <a:pPr>
              <a:lnSpc>
                <a:spcPct val="150000"/>
              </a:lnSpc>
            </a:pPr>
            <a:r>
              <a:rPr lang="en-GB" sz="900" b="1" dirty="0">
                <a:solidFill>
                  <a:schemeClr val="bg1"/>
                </a:solidFill>
              </a:rPr>
              <a:t>Salford Central Stations </a:t>
            </a:r>
          </a:p>
          <a:p>
            <a:pPr>
              <a:lnSpc>
                <a:spcPct val="150000"/>
              </a:lnSpc>
            </a:pPr>
            <a:r>
              <a:rPr lang="en-GB" sz="900" b="1" dirty="0">
                <a:solidFill>
                  <a:schemeClr val="bg1"/>
                </a:solidFill>
              </a:rPr>
              <a:t>Stockport Interchange </a:t>
            </a:r>
          </a:p>
          <a:p>
            <a:pPr>
              <a:lnSpc>
                <a:spcPct val="150000"/>
              </a:lnSpc>
            </a:pPr>
            <a:endParaRPr lang="en-GB" sz="400" b="1" dirty="0">
              <a:solidFill>
                <a:schemeClr val="bg1"/>
              </a:solidFill>
            </a:endParaRPr>
          </a:p>
          <a:p>
            <a:r>
              <a:rPr lang="en-GB" sz="900" b="1" dirty="0">
                <a:solidFill>
                  <a:schemeClr val="bg1"/>
                </a:solidFill>
              </a:rPr>
              <a:t>A5063 Trafford Rd Improvement </a:t>
            </a:r>
          </a:p>
          <a:p>
            <a:endParaRPr lang="en-GB" sz="400" b="1" dirty="0">
              <a:solidFill>
                <a:schemeClr val="bg1"/>
              </a:solidFill>
            </a:endParaRPr>
          </a:p>
          <a:p>
            <a:pPr>
              <a:lnSpc>
                <a:spcPct val="150000"/>
              </a:lnSpc>
            </a:pPr>
            <a:r>
              <a:rPr lang="en-GB" sz="900" b="1" dirty="0">
                <a:solidFill>
                  <a:schemeClr val="bg1"/>
                </a:solidFill>
              </a:rPr>
              <a:t>M6/M58 Interchange </a:t>
            </a:r>
          </a:p>
          <a:p>
            <a:pPr>
              <a:lnSpc>
                <a:spcPct val="150000"/>
              </a:lnSpc>
            </a:pPr>
            <a:endParaRPr lang="en-GB" sz="400" b="1" dirty="0">
              <a:solidFill>
                <a:schemeClr val="bg1"/>
              </a:solidFill>
            </a:endParaRPr>
          </a:p>
          <a:p>
            <a:r>
              <a:rPr lang="en-GB" sz="900" b="1" dirty="0">
                <a:solidFill>
                  <a:schemeClr val="bg1"/>
                </a:solidFill>
              </a:rPr>
              <a:t>Carrington A1 Spur Extension </a:t>
            </a:r>
          </a:p>
          <a:p>
            <a:endParaRPr lang="en-GB" sz="400" b="1" dirty="0">
              <a:solidFill>
                <a:schemeClr val="bg1"/>
              </a:solidFill>
            </a:endParaRPr>
          </a:p>
          <a:p>
            <a:r>
              <a:rPr lang="en-GB" sz="900" b="1" dirty="0">
                <a:solidFill>
                  <a:schemeClr val="bg1"/>
                </a:solidFill>
              </a:rPr>
              <a:t>Northern Gateway</a:t>
            </a:r>
          </a:p>
          <a:p>
            <a:r>
              <a:rPr lang="en-GB" sz="900" b="1" dirty="0">
                <a:solidFill>
                  <a:schemeClr val="bg1"/>
                </a:solidFill>
              </a:rPr>
              <a:t>Regeneration </a:t>
            </a:r>
          </a:p>
          <a:p>
            <a:endParaRPr lang="en-GB" sz="400" b="1" dirty="0">
              <a:solidFill>
                <a:schemeClr val="bg1"/>
              </a:solidFill>
            </a:endParaRPr>
          </a:p>
          <a:p>
            <a:r>
              <a:rPr lang="en-GB" sz="900" b="1" dirty="0">
                <a:solidFill>
                  <a:schemeClr val="bg1"/>
                </a:solidFill>
              </a:rPr>
              <a:t>Oldham Town Centre Regeneration &amp; Connectivity </a:t>
            </a:r>
          </a:p>
          <a:p>
            <a:endParaRPr lang="en-GB" sz="400" b="1" dirty="0">
              <a:solidFill>
                <a:schemeClr val="bg1"/>
              </a:solidFill>
            </a:endParaRPr>
          </a:p>
          <a:p>
            <a:r>
              <a:rPr lang="en-GB" sz="900" b="1" dirty="0">
                <a:solidFill>
                  <a:schemeClr val="bg1"/>
                </a:solidFill>
              </a:rPr>
              <a:t>Wigan Minors</a:t>
            </a:r>
          </a:p>
        </p:txBody>
      </p:sp>
      <p:grpSp>
        <p:nvGrpSpPr>
          <p:cNvPr id="96" name="Group 95"/>
          <p:cNvGrpSpPr/>
          <p:nvPr/>
        </p:nvGrpSpPr>
        <p:grpSpPr>
          <a:xfrm>
            <a:off x="458804" y="4909331"/>
            <a:ext cx="4769219" cy="1786127"/>
            <a:chOff x="252983" y="4870704"/>
            <a:chExt cx="3785617" cy="1786127"/>
          </a:xfrm>
        </p:grpSpPr>
        <p:sp>
          <p:nvSpPr>
            <p:cNvPr id="36" name="object 36"/>
            <p:cNvSpPr/>
            <p:nvPr/>
          </p:nvSpPr>
          <p:spPr>
            <a:xfrm>
              <a:off x="252983" y="4870704"/>
              <a:ext cx="3785617" cy="1786127"/>
            </a:xfrm>
            <a:custGeom>
              <a:avLst/>
              <a:gdLst/>
              <a:ahLst/>
              <a:cxnLst/>
              <a:rect l="l" t="t" r="r" b="b"/>
              <a:pathLst>
                <a:path w="5370576" h="1786127">
                  <a:moveTo>
                    <a:pt x="0" y="297688"/>
                  </a:moveTo>
                  <a:lnTo>
                    <a:pt x="0" y="1488427"/>
                  </a:lnTo>
                  <a:lnTo>
                    <a:pt x="986" y="1512843"/>
                  </a:lnTo>
                  <a:lnTo>
                    <a:pt x="8652" y="1559967"/>
                  </a:lnTo>
                  <a:lnTo>
                    <a:pt x="23394" y="1604305"/>
                  </a:lnTo>
                  <a:lnTo>
                    <a:pt x="44602" y="1645242"/>
                  </a:lnTo>
                  <a:lnTo>
                    <a:pt x="71662" y="1682167"/>
                  </a:lnTo>
                  <a:lnTo>
                    <a:pt x="103960" y="1714465"/>
                  </a:lnTo>
                  <a:lnTo>
                    <a:pt x="140885" y="1741525"/>
                  </a:lnTo>
                  <a:lnTo>
                    <a:pt x="181822" y="1762733"/>
                  </a:lnTo>
                  <a:lnTo>
                    <a:pt x="226160" y="1777475"/>
                  </a:lnTo>
                  <a:lnTo>
                    <a:pt x="273284" y="1785141"/>
                  </a:lnTo>
                  <a:lnTo>
                    <a:pt x="297700" y="1786128"/>
                  </a:lnTo>
                  <a:lnTo>
                    <a:pt x="5072888" y="1786128"/>
                  </a:lnTo>
                  <a:lnTo>
                    <a:pt x="5121188" y="1782231"/>
                  </a:lnTo>
                  <a:lnTo>
                    <a:pt x="5167002" y="1770950"/>
                  </a:lnTo>
                  <a:lnTo>
                    <a:pt x="5209717" y="1752898"/>
                  </a:lnTo>
                  <a:lnTo>
                    <a:pt x="5248723" y="1728688"/>
                  </a:lnTo>
                  <a:lnTo>
                    <a:pt x="5283406" y="1698932"/>
                  </a:lnTo>
                  <a:lnTo>
                    <a:pt x="5313155" y="1664244"/>
                  </a:lnTo>
                  <a:lnTo>
                    <a:pt x="5337359" y="1625237"/>
                  </a:lnTo>
                  <a:lnTo>
                    <a:pt x="5355405" y="1582523"/>
                  </a:lnTo>
                  <a:lnTo>
                    <a:pt x="5366681" y="1536715"/>
                  </a:lnTo>
                  <a:lnTo>
                    <a:pt x="5370576" y="1488427"/>
                  </a:lnTo>
                  <a:lnTo>
                    <a:pt x="5370576" y="297688"/>
                  </a:lnTo>
                  <a:lnTo>
                    <a:pt x="5366681" y="249387"/>
                  </a:lnTo>
                  <a:lnTo>
                    <a:pt x="5355405" y="203573"/>
                  </a:lnTo>
                  <a:lnTo>
                    <a:pt x="5337359" y="160858"/>
                  </a:lnTo>
                  <a:lnTo>
                    <a:pt x="5313155" y="121852"/>
                  </a:lnTo>
                  <a:lnTo>
                    <a:pt x="5283406" y="87169"/>
                  </a:lnTo>
                  <a:lnTo>
                    <a:pt x="5248723" y="57420"/>
                  </a:lnTo>
                  <a:lnTo>
                    <a:pt x="5209717" y="33216"/>
                  </a:lnTo>
                  <a:lnTo>
                    <a:pt x="5167002" y="15170"/>
                  </a:lnTo>
                  <a:lnTo>
                    <a:pt x="5121188" y="3894"/>
                  </a:lnTo>
                  <a:lnTo>
                    <a:pt x="5072888" y="0"/>
                  </a:lnTo>
                  <a:lnTo>
                    <a:pt x="297700" y="0"/>
                  </a:lnTo>
                  <a:lnTo>
                    <a:pt x="249412" y="3894"/>
                  </a:lnTo>
                  <a:lnTo>
                    <a:pt x="203604" y="15170"/>
                  </a:lnTo>
                  <a:lnTo>
                    <a:pt x="160890" y="33216"/>
                  </a:lnTo>
                  <a:lnTo>
                    <a:pt x="121883" y="57420"/>
                  </a:lnTo>
                  <a:lnTo>
                    <a:pt x="87195" y="87169"/>
                  </a:lnTo>
                  <a:lnTo>
                    <a:pt x="57439" y="121852"/>
                  </a:lnTo>
                  <a:lnTo>
                    <a:pt x="33229" y="160858"/>
                  </a:lnTo>
                  <a:lnTo>
                    <a:pt x="15177" y="203573"/>
                  </a:lnTo>
                  <a:lnTo>
                    <a:pt x="3896" y="249387"/>
                  </a:lnTo>
                  <a:lnTo>
                    <a:pt x="0" y="297688"/>
                  </a:lnTo>
                  <a:close/>
                </a:path>
              </a:pathLst>
            </a:custGeom>
            <a:solidFill>
              <a:srgbClr val="FFFFFF"/>
            </a:solidFill>
          </p:spPr>
          <p:txBody>
            <a:bodyPr wrap="square" lIns="0" tIns="0" rIns="0" bIns="0" rtlCol="0">
              <a:noAutofit/>
            </a:bodyPr>
            <a:lstStyle/>
            <a:p>
              <a:endParaRPr dirty="0"/>
            </a:p>
          </p:txBody>
        </p:sp>
        <p:sp>
          <p:nvSpPr>
            <p:cNvPr id="17" name="object 17"/>
            <p:cNvSpPr txBox="1"/>
            <p:nvPr/>
          </p:nvSpPr>
          <p:spPr>
            <a:xfrm>
              <a:off x="466445" y="4946904"/>
              <a:ext cx="1743696" cy="254000"/>
            </a:xfrm>
            <a:prstGeom prst="rect">
              <a:avLst/>
            </a:prstGeom>
          </p:spPr>
          <p:txBody>
            <a:bodyPr wrap="square" lIns="0" tIns="12065" rIns="0" bIns="0" rtlCol="0">
              <a:noAutofit/>
            </a:bodyPr>
            <a:lstStyle/>
            <a:p>
              <a:pPr marL="12700">
                <a:lnSpc>
                  <a:spcPts val="1900"/>
                </a:lnSpc>
              </a:pPr>
              <a:r>
                <a:rPr sz="1800" b="1" spc="-2" dirty="0">
                  <a:solidFill>
                    <a:srgbClr val="767070"/>
                  </a:solidFill>
                  <a:latin typeface="Calibri"/>
                  <a:cs typeface="Calibri"/>
                </a:rPr>
                <a:t>Expected Outputs</a:t>
              </a:r>
              <a:endParaRPr sz="1800" dirty="0">
                <a:latin typeface="Calibri"/>
                <a:cs typeface="Calibri"/>
              </a:endParaRPr>
            </a:p>
          </p:txBody>
        </p:sp>
        <p:grpSp>
          <p:nvGrpSpPr>
            <p:cNvPr id="55" name="Group 54"/>
            <p:cNvGrpSpPr/>
            <p:nvPr/>
          </p:nvGrpSpPr>
          <p:grpSpPr>
            <a:xfrm>
              <a:off x="426720" y="5251704"/>
              <a:ext cx="1620000" cy="578967"/>
              <a:chOff x="426720" y="5251704"/>
              <a:chExt cx="1620000" cy="578967"/>
            </a:xfrm>
          </p:grpSpPr>
          <p:sp>
            <p:nvSpPr>
              <p:cNvPr id="45" name="object 45"/>
              <p:cNvSpPr/>
              <p:nvPr/>
            </p:nvSpPr>
            <p:spPr>
              <a:xfrm>
                <a:off x="426720" y="5251704"/>
                <a:ext cx="1620000" cy="576072"/>
              </a:xfrm>
              <a:custGeom>
                <a:avLst/>
                <a:gdLst/>
                <a:ahLst/>
                <a:cxnLst/>
                <a:rect l="l" t="t" r="r" b="b"/>
                <a:pathLst>
                  <a:path w="1325880" h="576072">
                    <a:moveTo>
                      <a:pt x="0" y="96012"/>
                    </a:moveTo>
                    <a:lnTo>
                      <a:pt x="9426" y="54448"/>
                    </a:lnTo>
                    <a:lnTo>
                      <a:pt x="34792" y="22027"/>
                    </a:lnTo>
                    <a:lnTo>
                      <a:pt x="71730" y="3093"/>
                    </a:lnTo>
                    <a:lnTo>
                      <a:pt x="96011" y="0"/>
                    </a:lnTo>
                    <a:lnTo>
                      <a:pt x="1229868" y="0"/>
                    </a:lnTo>
                    <a:lnTo>
                      <a:pt x="1271431" y="9415"/>
                    </a:lnTo>
                    <a:lnTo>
                      <a:pt x="1303852" y="34766"/>
                    </a:lnTo>
                    <a:lnTo>
                      <a:pt x="1322786" y="71709"/>
                    </a:lnTo>
                    <a:lnTo>
                      <a:pt x="1325880" y="96012"/>
                    </a:lnTo>
                    <a:lnTo>
                      <a:pt x="1325880" y="480060"/>
                    </a:lnTo>
                    <a:lnTo>
                      <a:pt x="1316464" y="521596"/>
                    </a:lnTo>
                    <a:lnTo>
                      <a:pt x="1291113" y="554023"/>
                    </a:lnTo>
                    <a:lnTo>
                      <a:pt x="1254170" y="572974"/>
                    </a:lnTo>
                    <a:lnTo>
                      <a:pt x="1229868" y="576072"/>
                    </a:lnTo>
                    <a:lnTo>
                      <a:pt x="96011" y="576072"/>
                    </a:lnTo>
                    <a:lnTo>
                      <a:pt x="54475" y="566645"/>
                    </a:lnTo>
                    <a:lnTo>
                      <a:pt x="22048" y="541279"/>
                    </a:lnTo>
                    <a:lnTo>
                      <a:pt x="3097" y="504341"/>
                    </a:lnTo>
                    <a:lnTo>
                      <a:pt x="0" y="480060"/>
                    </a:lnTo>
                    <a:lnTo>
                      <a:pt x="0" y="96012"/>
                    </a:lnTo>
                    <a:close/>
                  </a:path>
                </a:pathLst>
              </a:custGeom>
              <a:ln w="12192">
                <a:solidFill>
                  <a:srgbClr val="829678"/>
                </a:solidFill>
              </a:ln>
            </p:spPr>
            <p:txBody>
              <a:bodyPr wrap="square" lIns="0" tIns="0" rIns="0" bIns="0" rtlCol="0">
                <a:noAutofit/>
              </a:bodyPr>
              <a:lstStyle/>
              <a:p>
                <a:endParaRPr dirty="0"/>
              </a:p>
            </p:txBody>
          </p:sp>
          <p:grpSp>
            <p:nvGrpSpPr>
              <p:cNvPr id="25" name="Group 24"/>
              <p:cNvGrpSpPr/>
              <p:nvPr/>
            </p:nvGrpSpPr>
            <p:grpSpPr>
              <a:xfrm>
                <a:off x="426720" y="5254599"/>
                <a:ext cx="1620000" cy="576072"/>
                <a:chOff x="263638" y="5254599"/>
                <a:chExt cx="1620000" cy="576072"/>
              </a:xfrm>
            </p:grpSpPr>
            <p:sp>
              <p:nvSpPr>
                <p:cNvPr id="44" name="object 44"/>
                <p:cNvSpPr/>
                <p:nvPr/>
              </p:nvSpPr>
              <p:spPr>
                <a:xfrm>
                  <a:off x="263638" y="5254599"/>
                  <a:ext cx="1620000" cy="576072"/>
                </a:xfrm>
                <a:custGeom>
                  <a:avLst/>
                  <a:gdLst/>
                  <a:ahLst/>
                  <a:cxnLst/>
                  <a:rect l="l" t="t" r="r" b="b"/>
                  <a:pathLst>
                    <a:path w="1325880" h="576072">
                      <a:moveTo>
                        <a:pt x="0" y="96012"/>
                      </a:moveTo>
                      <a:lnTo>
                        <a:pt x="0" y="480060"/>
                      </a:lnTo>
                      <a:lnTo>
                        <a:pt x="530" y="490212"/>
                      </a:lnTo>
                      <a:lnTo>
                        <a:pt x="14018" y="530036"/>
                      </a:lnTo>
                      <a:lnTo>
                        <a:pt x="42438" y="559745"/>
                      </a:lnTo>
                      <a:lnTo>
                        <a:pt x="81424" y="574970"/>
                      </a:lnTo>
                      <a:lnTo>
                        <a:pt x="96011" y="576072"/>
                      </a:lnTo>
                      <a:lnTo>
                        <a:pt x="1229868" y="576072"/>
                      </a:lnTo>
                      <a:lnTo>
                        <a:pt x="1267505" y="568424"/>
                      </a:lnTo>
                      <a:lnTo>
                        <a:pt x="1301066" y="544496"/>
                      </a:lnTo>
                      <a:lnTo>
                        <a:pt x="1321588" y="508547"/>
                      </a:lnTo>
                      <a:lnTo>
                        <a:pt x="1325880" y="480060"/>
                      </a:lnTo>
                      <a:lnTo>
                        <a:pt x="1325880" y="96012"/>
                      </a:lnTo>
                      <a:lnTo>
                        <a:pt x="1318241" y="58374"/>
                      </a:lnTo>
                      <a:lnTo>
                        <a:pt x="1294329" y="24813"/>
                      </a:lnTo>
                      <a:lnTo>
                        <a:pt x="1258378" y="4291"/>
                      </a:lnTo>
                      <a:lnTo>
                        <a:pt x="1229868" y="0"/>
                      </a:lnTo>
                      <a:lnTo>
                        <a:pt x="96011" y="0"/>
                      </a:lnTo>
                      <a:lnTo>
                        <a:pt x="58401" y="7638"/>
                      </a:lnTo>
                      <a:lnTo>
                        <a:pt x="24835" y="31550"/>
                      </a:lnTo>
                      <a:lnTo>
                        <a:pt x="4297" y="67501"/>
                      </a:lnTo>
                      <a:lnTo>
                        <a:pt x="0" y="96012"/>
                      </a:lnTo>
                      <a:close/>
                    </a:path>
                  </a:pathLst>
                </a:custGeom>
                <a:solidFill>
                  <a:srgbClr val="829678"/>
                </a:solidFill>
              </p:spPr>
              <p:txBody>
                <a:bodyPr wrap="square" lIns="0" tIns="0" rIns="0" bIns="0" rtlCol="0">
                  <a:noAutofit/>
                </a:bodyPr>
                <a:lstStyle/>
                <a:p>
                  <a:endParaRPr dirty="0"/>
                </a:p>
              </p:txBody>
            </p:sp>
            <p:sp>
              <p:nvSpPr>
                <p:cNvPr id="16" name="object 16"/>
                <p:cNvSpPr txBox="1"/>
                <p:nvPr/>
              </p:nvSpPr>
              <p:spPr>
                <a:xfrm>
                  <a:off x="475097" y="5383468"/>
                  <a:ext cx="1135377" cy="383325"/>
                </a:xfrm>
                <a:prstGeom prst="rect">
                  <a:avLst/>
                </a:prstGeom>
              </p:spPr>
              <p:txBody>
                <a:bodyPr wrap="square" lIns="0" tIns="8255" rIns="0" bIns="0" rtlCol="0">
                  <a:noAutofit/>
                </a:bodyPr>
                <a:lstStyle/>
                <a:p>
                  <a:pPr algn="ctr">
                    <a:lnSpc>
                      <a:spcPts val="1300"/>
                    </a:lnSpc>
                  </a:pPr>
                  <a:r>
                    <a:rPr lang="en-GB" sz="1200" b="1" spc="-5" dirty="0">
                      <a:solidFill>
                        <a:srgbClr val="FFFFFF"/>
                      </a:solidFill>
                      <a:cs typeface="Calibri"/>
                    </a:rPr>
                    <a:t>Improved access to development </a:t>
                  </a:r>
                  <a:endParaRPr sz="1200" dirty="0">
                    <a:latin typeface="Calibri"/>
                    <a:cs typeface="Calibri"/>
                  </a:endParaRPr>
                </a:p>
              </p:txBody>
            </p:sp>
          </p:grpSp>
        </p:grpSp>
        <p:grpSp>
          <p:nvGrpSpPr>
            <p:cNvPr id="19" name="Group 18"/>
            <p:cNvGrpSpPr/>
            <p:nvPr/>
          </p:nvGrpSpPr>
          <p:grpSpPr>
            <a:xfrm>
              <a:off x="2190000" y="5943600"/>
              <a:ext cx="1620000" cy="576072"/>
              <a:chOff x="2190000" y="5943600"/>
              <a:chExt cx="1620000" cy="576072"/>
            </a:xfrm>
          </p:grpSpPr>
          <p:sp>
            <p:nvSpPr>
              <p:cNvPr id="46" name="object 46"/>
              <p:cNvSpPr/>
              <p:nvPr/>
            </p:nvSpPr>
            <p:spPr>
              <a:xfrm>
                <a:off x="2190000" y="5943600"/>
                <a:ext cx="1620000" cy="576072"/>
              </a:xfrm>
              <a:custGeom>
                <a:avLst/>
                <a:gdLst/>
                <a:ahLst/>
                <a:cxnLst/>
                <a:rect l="l" t="t" r="r" b="b"/>
                <a:pathLst>
                  <a:path w="1325879" h="576072">
                    <a:moveTo>
                      <a:pt x="0" y="96011"/>
                    </a:moveTo>
                    <a:lnTo>
                      <a:pt x="0" y="480059"/>
                    </a:lnTo>
                    <a:lnTo>
                      <a:pt x="529" y="490212"/>
                    </a:lnTo>
                    <a:lnTo>
                      <a:pt x="14003" y="530036"/>
                    </a:lnTo>
                    <a:lnTo>
                      <a:pt x="42411" y="559745"/>
                    </a:lnTo>
                    <a:lnTo>
                      <a:pt x="81409" y="574970"/>
                    </a:lnTo>
                    <a:lnTo>
                      <a:pt x="96012" y="576071"/>
                    </a:lnTo>
                    <a:lnTo>
                      <a:pt x="1229868" y="576071"/>
                    </a:lnTo>
                    <a:lnTo>
                      <a:pt x="1267505" y="568424"/>
                    </a:lnTo>
                    <a:lnTo>
                      <a:pt x="1301066" y="544496"/>
                    </a:lnTo>
                    <a:lnTo>
                      <a:pt x="1321588" y="508547"/>
                    </a:lnTo>
                    <a:lnTo>
                      <a:pt x="1325879" y="480059"/>
                    </a:lnTo>
                    <a:lnTo>
                      <a:pt x="1325879" y="96011"/>
                    </a:lnTo>
                    <a:lnTo>
                      <a:pt x="1318241" y="58401"/>
                    </a:lnTo>
                    <a:lnTo>
                      <a:pt x="1294329" y="24835"/>
                    </a:lnTo>
                    <a:lnTo>
                      <a:pt x="1258378" y="4297"/>
                    </a:lnTo>
                    <a:lnTo>
                      <a:pt x="1229868" y="0"/>
                    </a:lnTo>
                    <a:lnTo>
                      <a:pt x="96012" y="0"/>
                    </a:lnTo>
                    <a:lnTo>
                      <a:pt x="58374" y="7647"/>
                    </a:lnTo>
                    <a:lnTo>
                      <a:pt x="24813" y="31575"/>
                    </a:lnTo>
                    <a:lnTo>
                      <a:pt x="4291" y="67524"/>
                    </a:lnTo>
                    <a:lnTo>
                      <a:pt x="0" y="96011"/>
                    </a:lnTo>
                    <a:close/>
                  </a:path>
                </a:pathLst>
              </a:custGeom>
              <a:solidFill>
                <a:srgbClr val="829678"/>
              </a:solidFill>
            </p:spPr>
            <p:txBody>
              <a:bodyPr wrap="square" lIns="0" tIns="0" rIns="0" bIns="0" rtlCol="0">
                <a:noAutofit/>
              </a:bodyPr>
              <a:lstStyle/>
              <a:p>
                <a:endParaRPr dirty="0"/>
              </a:p>
            </p:txBody>
          </p:sp>
          <p:sp>
            <p:nvSpPr>
              <p:cNvPr id="47" name="object 47"/>
              <p:cNvSpPr/>
              <p:nvPr/>
            </p:nvSpPr>
            <p:spPr>
              <a:xfrm>
                <a:off x="2190000" y="5943600"/>
                <a:ext cx="1620000" cy="576072"/>
              </a:xfrm>
              <a:custGeom>
                <a:avLst/>
                <a:gdLst/>
                <a:ahLst/>
                <a:cxnLst/>
                <a:rect l="l" t="t" r="r" b="b"/>
                <a:pathLst>
                  <a:path w="1325879" h="576072">
                    <a:moveTo>
                      <a:pt x="0" y="96011"/>
                    </a:moveTo>
                    <a:lnTo>
                      <a:pt x="9415" y="54475"/>
                    </a:lnTo>
                    <a:lnTo>
                      <a:pt x="34766" y="22048"/>
                    </a:lnTo>
                    <a:lnTo>
                      <a:pt x="71709" y="3097"/>
                    </a:lnTo>
                    <a:lnTo>
                      <a:pt x="96012" y="0"/>
                    </a:lnTo>
                    <a:lnTo>
                      <a:pt x="1229868" y="0"/>
                    </a:lnTo>
                    <a:lnTo>
                      <a:pt x="1271431" y="9426"/>
                    </a:lnTo>
                    <a:lnTo>
                      <a:pt x="1303852" y="34792"/>
                    </a:lnTo>
                    <a:lnTo>
                      <a:pt x="1322786" y="71730"/>
                    </a:lnTo>
                    <a:lnTo>
                      <a:pt x="1325879" y="96011"/>
                    </a:lnTo>
                    <a:lnTo>
                      <a:pt x="1325879" y="480059"/>
                    </a:lnTo>
                    <a:lnTo>
                      <a:pt x="1316464" y="521596"/>
                    </a:lnTo>
                    <a:lnTo>
                      <a:pt x="1291113" y="554023"/>
                    </a:lnTo>
                    <a:lnTo>
                      <a:pt x="1254170" y="572974"/>
                    </a:lnTo>
                    <a:lnTo>
                      <a:pt x="1229868" y="576071"/>
                    </a:lnTo>
                    <a:lnTo>
                      <a:pt x="96012" y="576071"/>
                    </a:lnTo>
                    <a:lnTo>
                      <a:pt x="54448" y="566645"/>
                    </a:lnTo>
                    <a:lnTo>
                      <a:pt x="22027" y="541279"/>
                    </a:lnTo>
                    <a:lnTo>
                      <a:pt x="3093" y="504341"/>
                    </a:lnTo>
                    <a:lnTo>
                      <a:pt x="0" y="480059"/>
                    </a:lnTo>
                    <a:lnTo>
                      <a:pt x="0" y="96011"/>
                    </a:lnTo>
                    <a:close/>
                  </a:path>
                </a:pathLst>
              </a:custGeom>
              <a:ln w="12192">
                <a:solidFill>
                  <a:srgbClr val="829678"/>
                </a:solidFill>
              </a:ln>
            </p:spPr>
            <p:txBody>
              <a:bodyPr wrap="square" lIns="0" tIns="0" rIns="0" bIns="0" rtlCol="0">
                <a:noAutofit/>
              </a:bodyPr>
              <a:lstStyle/>
              <a:p>
                <a:endParaRPr dirty="0"/>
              </a:p>
            </p:txBody>
          </p:sp>
          <p:sp>
            <p:nvSpPr>
              <p:cNvPr id="100" name="object 16"/>
              <p:cNvSpPr txBox="1"/>
              <p:nvPr/>
            </p:nvSpPr>
            <p:spPr>
              <a:xfrm>
                <a:off x="2292198" y="5971130"/>
                <a:ext cx="1427546" cy="530625"/>
              </a:xfrm>
              <a:prstGeom prst="rect">
                <a:avLst/>
              </a:prstGeom>
            </p:spPr>
            <p:txBody>
              <a:bodyPr wrap="square" lIns="0" tIns="8255" rIns="0" bIns="0" rtlCol="0">
                <a:noAutofit/>
              </a:bodyPr>
              <a:lstStyle/>
              <a:p>
                <a:pPr algn="ctr">
                  <a:lnSpc>
                    <a:spcPts val="1300"/>
                  </a:lnSpc>
                </a:pPr>
                <a:r>
                  <a:rPr lang="en-GB" sz="1100" b="1" spc="-5" dirty="0">
                    <a:solidFill>
                      <a:srgbClr val="FFFFFF"/>
                    </a:solidFill>
                    <a:cs typeface="Calibri"/>
                  </a:rPr>
                  <a:t>Supporting the regeneration of local/town centres or the regional centre</a:t>
                </a:r>
              </a:p>
            </p:txBody>
          </p:sp>
        </p:grpSp>
        <p:grpSp>
          <p:nvGrpSpPr>
            <p:cNvPr id="18" name="Group 17"/>
            <p:cNvGrpSpPr/>
            <p:nvPr/>
          </p:nvGrpSpPr>
          <p:grpSpPr>
            <a:xfrm>
              <a:off x="2190000" y="5257800"/>
              <a:ext cx="1620000" cy="643211"/>
              <a:chOff x="2190000" y="5257800"/>
              <a:chExt cx="1620000" cy="643211"/>
            </a:xfrm>
          </p:grpSpPr>
          <p:sp>
            <p:nvSpPr>
              <p:cNvPr id="42" name="object 42"/>
              <p:cNvSpPr/>
              <p:nvPr/>
            </p:nvSpPr>
            <p:spPr>
              <a:xfrm>
                <a:off x="2190000" y="5257800"/>
                <a:ext cx="1620000" cy="576072"/>
              </a:xfrm>
              <a:custGeom>
                <a:avLst/>
                <a:gdLst/>
                <a:ahLst/>
                <a:cxnLst/>
                <a:rect l="l" t="t" r="r" b="b"/>
                <a:pathLst>
                  <a:path w="1325879" h="576072">
                    <a:moveTo>
                      <a:pt x="0" y="96012"/>
                    </a:moveTo>
                    <a:lnTo>
                      <a:pt x="0" y="480059"/>
                    </a:lnTo>
                    <a:lnTo>
                      <a:pt x="529" y="490212"/>
                    </a:lnTo>
                    <a:lnTo>
                      <a:pt x="14003" y="530036"/>
                    </a:lnTo>
                    <a:lnTo>
                      <a:pt x="42411" y="559745"/>
                    </a:lnTo>
                    <a:lnTo>
                      <a:pt x="81409" y="574970"/>
                    </a:lnTo>
                    <a:lnTo>
                      <a:pt x="96012" y="576072"/>
                    </a:lnTo>
                    <a:lnTo>
                      <a:pt x="1229867" y="576072"/>
                    </a:lnTo>
                    <a:lnTo>
                      <a:pt x="1267505" y="568424"/>
                    </a:lnTo>
                    <a:lnTo>
                      <a:pt x="1301066" y="544496"/>
                    </a:lnTo>
                    <a:lnTo>
                      <a:pt x="1321588" y="508547"/>
                    </a:lnTo>
                    <a:lnTo>
                      <a:pt x="1325879" y="480059"/>
                    </a:lnTo>
                    <a:lnTo>
                      <a:pt x="1325879" y="96012"/>
                    </a:lnTo>
                    <a:lnTo>
                      <a:pt x="1318241" y="58374"/>
                    </a:lnTo>
                    <a:lnTo>
                      <a:pt x="1294329" y="24813"/>
                    </a:lnTo>
                    <a:lnTo>
                      <a:pt x="1258378" y="4291"/>
                    </a:lnTo>
                    <a:lnTo>
                      <a:pt x="1229867" y="0"/>
                    </a:lnTo>
                    <a:lnTo>
                      <a:pt x="96012" y="0"/>
                    </a:lnTo>
                    <a:lnTo>
                      <a:pt x="58374" y="7638"/>
                    </a:lnTo>
                    <a:lnTo>
                      <a:pt x="24813" y="31550"/>
                    </a:lnTo>
                    <a:lnTo>
                      <a:pt x="4291" y="67501"/>
                    </a:lnTo>
                    <a:lnTo>
                      <a:pt x="0" y="96012"/>
                    </a:lnTo>
                    <a:close/>
                  </a:path>
                </a:pathLst>
              </a:custGeom>
              <a:solidFill>
                <a:srgbClr val="829678"/>
              </a:solidFill>
            </p:spPr>
            <p:txBody>
              <a:bodyPr wrap="square" lIns="0" tIns="0" rIns="0" bIns="0" rtlCol="0">
                <a:noAutofit/>
              </a:bodyPr>
              <a:lstStyle/>
              <a:p>
                <a:endParaRPr dirty="0"/>
              </a:p>
            </p:txBody>
          </p:sp>
          <p:grpSp>
            <p:nvGrpSpPr>
              <p:cNvPr id="5" name="Group 4"/>
              <p:cNvGrpSpPr/>
              <p:nvPr/>
            </p:nvGrpSpPr>
            <p:grpSpPr>
              <a:xfrm>
                <a:off x="2190000" y="5257800"/>
                <a:ext cx="1620000" cy="643211"/>
                <a:chOff x="1905000" y="5257800"/>
                <a:chExt cx="1620000" cy="643211"/>
              </a:xfrm>
            </p:grpSpPr>
            <p:sp>
              <p:nvSpPr>
                <p:cNvPr id="43" name="object 43"/>
                <p:cNvSpPr/>
                <p:nvPr/>
              </p:nvSpPr>
              <p:spPr>
                <a:xfrm>
                  <a:off x="1905000" y="5257800"/>
                  <a:ext cx="1620000" cy="576072"/>
                </a:xfrm>
                <a:custGeom>
                  <a:avLst/>
                  <a:gdLst/>
                  <a:ahLst/>
                  <a:cxnLst/>
                  <a:rect l="l" t="t" r="r" b="b"/>
                  <a:pathLst>
                    <a:path w="1325879" h="576072">
                      <a:moveTo>
                        <a:pt x="0" y="96012"/>
                      </a:moveTo>
                      <a:lnTo>
                        <a:pt x="9415" y="54448"/>
                      </a:lnTo>
                      <a:lnTo>
                        <a:pt x="34766" y="22027"/>
                      </a:lnTo>
                      <a:lnTo>
                        <a:pt x="71709" y="3093"/>
                      </a:lnTo>
                      <a:lnTo>
                        <a:pt x="96012" y="0"/>
                      </a:lnTo>
                      <a:lnTo>
                        <a:pt x="1229867" y="0"/>
                      </a:lnTo>
                      <a:lnTo>
                        <a:pt x="1271431" y="9415"/>
                      </a:lnTo>
                      <a:lnTo>
                        <a:pt x="1303852" y="34766"/>
                      </a:lnTo>
                      <a:lnTo>
                        <a:pt x="1322786" y="71709"/>
                      </a:lnTo>
                      <a:lnTo>
                        <a:pt x="1325879" y="96012"/>
                      </a:lnTo>
                      <a:lnTo>
                        <a:pt x="1325879" y="480059"/>
                      </a:lnTo>
                      <a:lnTo>
                        <a:pt x="1316464" y="521596"/>
                      </a:lnTo>
                      <a:lnTo>
                        <a:pt x="1291113" y="554023"/>
                      </a:lnTo>
                      <a:lnTo>
                        <a:pt x="1254170" y="572974"/>
                      </a:lnTo>
                      <a:lnTo>
                        <a:pt x="1229867" y="576072"/>
                      </a:lnTo>
                      <a:lnTo>
                        <a:pt x="96012" y="576072"/>
                      </a:lnTo>
                      <a:lnTo>
                        <a:pt x="54448" y="566645"/>
                      </a:lnTo>
                      <a:lnTo>
                        <a:pt x="22027" y="541279"/>
                      </a:lnTo>
                      <a:lnTo>
                        <a:pt x="3093" y="504341"/>
                      </a:lnTo>
                      <a:lnTo>
                        <a:pt x="0" y="480059"/>
                      </a:lnTo>
                      <a:lnTo>
                        <a:pt x="0" y="96012"/>
                      </a:lnTo>
                      <a:close/>
                    </a:path>
                  </a:pathLst>
                </a:custGeom>
                <a:ln w="12192">
                  <a:solidFill>
                    <a:srgbClr val="829678"/>
                  </a:solidFill>
                </a:ln>
              </p:spPr>
              <p:txBody>
                <a:bodyPr wrap="square" lIns="0" tIns="0" rIns="0" bIns="0" rtlCol="0">
                  <a:noAutofit/>
                </a:bodyPr>
                <a:lstStyle/>
                <a:p>
                  <a:endParaRPr dirty="0"/>
                </a:p>
              </p:txBody>
            </p:sp>
            <p:sp>
              <p:nvSpPr>
                <p:cNvPr id="103" name="object 16"/>
                <p:cNvSpPr txBox="1"/>
                <p:nvPr/>
              </p:nvSpPr>
              <p:spPr>
                <a:xfrm>
                  <a:off x="1974810" y="5356918"/>
                  <a:ext cx="1446125" cy="544093"/>
                </a:xfrm>
                <a:prstGeom prst="rect">
                  <a:avLst/>
                </a:prstGeom>
              </p:spPr>
              <p:txBody>
                <a:bodyPr wrap="square" lIns="0" tIns="8255" rIns="0" bIns="0" rtlCol="0">
                  <a:noAutofit/>
                </a:bodyPr>
                <a:lstStyle/>
                <a:p>
                  <a:pPr algn="ctr">
                    <a:lnSpc>
                      <a:spcPts val="1300"/>
                    </a:lnSpc>
                  </a:pPr>
                  <a:r>
                    <a:rPr lang="en-GB" sz="1200" b="1" spc="-5" dirty="0">
                      <a:solidFill>
                        <a:srgbClr val="FFFFFF"/>
                      </a:solidFill>
                      <a:cs typeface="Calibri"/>
                    </a:rPr>
                    <a:t>Improved sustainable access to jobs and/or training</a:t>
                  </a:r>
                  <a:endParaRPr sz="1200" dirty="0">
                    <a:latin typeface="Calibri"/>
                    <a:cs typeface="Calibri"/>
                  </a:endParaRPr>
                </a:p>
              </p:txBody>
            </p:sp>
          </p:grpSp>
        </p:grpSp>
        <p:grpSp>
          <p:nvGrpSpPr>
            <p:cNvPr id="93" name="Group 92"/>
            <p:cNvGrpSpPr/>
            <p:nvPr/>
          </p:nvGrpSpPr>
          <p:grpSpPr>
            <a:xfrm>
              <a:off x="424346" y="5943600"/>
              <a:ext cx="1620000" cy="587084"/>
              <a:chOff x="337466" y="5943600"/>
              <a:chExt cx="1620000" cy="587084"/>
            </a:xfrm>
          </p:grpSpPr>
          <p:sp>
            <p:nvSpPr>
              <p:cNvPr id="40" name="object 40"/>
              <p:cNvSpPr/>
              <p:nvPr/>
            </p:nvSpPr>
            <p:spPr>
              <a:xfrm>
                <a:off x="337466" y="5943600"/>
                <a:ext cx="1620000" cy="576072"/>
              </a:xfrm>
              <a:custGeom>
                <a:avLst/>
                <a:gdLst/>
                <a:ahLst/>
                <a:cxnLst/>
                <a:rect l="l" t="t" r="r" b="b"/>
                <a:pathLst>
                  <a:path w="1325880" h="576072">
                    <a:moveTo>
                      <a:pt x="0" y="96011"/>
                    </a:moveTo>
                    <a:lnTo>
                      <a:pt x="0" y="480059"/>
                    </a:lnTo>
                    <a:lnTo>
                      <a:pt x="530" y="490212"/>
                    </a:lnTo>
                    <a:lnTo>
                      <a:pt x="14018" y="530036"/>
                    </a:lnTo>
                    <a:lnTo>
                      <a:pt x="42438" y="559745"/>
                    </a:lnTo>
                    <a:lnTo>
                      <a:pt x="81424" y="574970"/>
                    </a:lnTo>
                    <a:lnTo>
                      <a:pt x="96011" y="576071"/>
                    </a:lnTo>
                    <a:lnTo>
                      <a:pt x="1229868" y="576071"/>
                    </a:lnTo>
                    <a:lnTo>
                      <a:pt x="1267505" y="568424"/>
                    </a:lnTo>
                    <a:lnTo>
                      <a:pt x="1301066" y="544496"/>
                    </a:lnTo>
                    <a:lnTo>
                      <a:pt x="1321588" y="508547"/>
                    </a:lnTo>
                    <a:lnTo>
                      <a:pt x="1325880" y="480059"/>
                    </a:lnTo>
                    <a:lnTo>
                      <a:pt x="1325880" y="96011"/>
                    </a:lnTo>
                    <a:lnTo>
                      <a:pt x="1318241" y="58401"/>
                    </a:lnTo>
                    <a:lnTo>
                      <a:pt x="1294329" y="24835"/>
                    </a:lnTo>
                    <a:lnTo>
                      <a:pt x="1258378" y="4297"/>
                    </a:lnTo>
                    <a:lnTo>
                      <a:pt x="1229868" y="0"/>
                    </a:lnTo>
                    <a:lnTo>
                      <a:pt x="96011" y="0"/>
                    </a:lnTo>
                    <a:lnTo>
                      <a:pt x="58401" y="7647"/>
                    </a:lnTo>
                    <a:lnTo>
                      <a:pt x="24835" y="31575"/>
                    </a:lnTo>
                    <a:lnTo>
                      <a:pt x="4297" y="67524"/>
                    </a:lnTo>
                    <a:lnTo>
                      <a:pt x="0" y="96011"/>
                    </a:lnTo>
                    <a:close/>
                  </a:path>
                </a:pathLst>
              </a:custGeom>
              <a:solidFill>
                <a:srgbClr val="829678"/>
              </a:solidFill>
            </p:spPr>
            <p:txBody>
              <a:bodyPr wrap="square" lIns="0" tIns="0" rIns="0" bIns="0" rtlCol="0">
                <a:noAutofit/>
              </a:bodyPr>
              <a:lstStyle/>
              <a:p>
                <a:endParaRPr dirty="0"/>
              </a:p>
            </p:txBody>
          </p:sp>
          <p:grpSp>
            <p:nvGrpSpPr>
              <p:cNvPr id="64" name="Group 63"/>
              <p:cNvGrpSpPr/>
              <p:nvPr/>
            </p:nvGrpSpPr>
            <p:grpSpPr>
              <a:xfrm>
                <a:off x="337466" y="5943600"/>
                <a:ext cx="1620000" cy="587084"/>
                <a:chOff x="426720" y="5943600"/>
                <a:chExt cx="1620000" cy="587084"/>
              </a:xfrm>
            </p:grpSpPr>
            <p:sp>
              <p:nvSpPr>
                <p:cNvPr id="41" name="object 41"/>
                <p:cNvSpPr/>
                <p:nvPr/>
              </p:nvSpPr>
              <p:spPr>
                <a:xfrm>
                  <a:off x="426720" y="5943600"/>
                  <a:ext cx="1620000" cy="576072"/>
                </a:xfrm>
                <a:custGeom>
                  <a:avLst/>
                  <a:gdLst/>
                  <a:ahLst/>
                  <a:cxnLst/>
                  <a:rect l="l" t="t" r="r" b="b"/>
                  <a:pathLst>
                    <a:path w="1325880" h="576072">
                      <a:moveTo>
                        <a:pt x="0" y="96011"/>
                      </a:moveTo>
                      <a:lnTo>
                        <a:pt x="9426" y="54475"/>
                      </a:lnTo>
                      <a:lnTo>
                        <a:pt x="34792" y="22048"/>
                      </a:lnTo>
                      <a:lnTo>
                        <a:pt x="71730" y="3097"/>
                      </a:lnTo>
                      <a:lnTo>
                        <a:pt x="96011" y="0"/>
                      </a:lnTo>
                      <a:lnTo>
                        <a:pt x="1229868" y="0"/>
                      </a:lnTo>
                      <a:lnTo>
                        <a:pt x="1271431" y="9426"/>
                      </a:lnTo>
                      <a:lnTo>
                        <a:pt x="1303852" y="34792"/>
                      </a:lnTo>
                      <a:lnTo>
                        <a:pt x="1322786" y="71730"/>
                      </a:lnTo>
                      <a:lnTo>
                        <a:pt x="1325880" y="96011"/>
                      </a:lnTo>
                      <a:lnTo>
                        <a:pt x="1325880" y="480059"/>
                      </a:lnTo>
                      <a:lnTo>
                        <a:pt x="1316464" y="521596"/>
                      </a:lnTo>
                      <a:lnTo>
                        <a:pt x="1291113" y="554023"/>
                      </a:lnTo>
                      <a:lnTo>
                        <a:pt x="1254170" y="572974"/>
                      </a:lnTo>
                      <a:lnTo>
                        <a:pt x="1229868" y="576071"/>
                      </a:lnTo>
                      <a:lnTo>
                        <a:pt x="96011" y="576071"/>
                      </a:lnTo>
                      <a:lnTo>
                        <a:pt x="54475" y="566645"/>
                      </a:lnTo>
                      <a:lnTo>
                        <a:pt x="22048" y="541279"/>
                      </a:lnTo>
                      <a:lnTo>
                        <a:pt x="3097" y="504341"/>
                      </a:lnTo>
                      <a:lnTo>
                        <a:pt x="0" y="480059"/>
                      </a:lnTo>
                      <a:lnTo>
                        <a:pt x="0" y="96011"/>
                      </a:lnTo>
                      <a:close/>
                    </a:path>
                  </a:pathLst>
                </a:custGeom>
                <a:ln w="12192">
                  <a:solidFill>
                    <a:srgbClr val="829678"/>
                  </a:solidFill>
                </a:ln>
              </p:spPr>
              <p:txBody>
                <a:bodyPr wrap="square" lIns="0" tIns="0" rIns="0" bIns="0" rtlCol="0">
                  <a:noAutofit/>
                </a:bodyPr>
                <a:lstStyle/>
                <a:p>
                  <a:endParaRPr dirty="0"/>
                </a:p>
              </p:txBody>
            </p:sp>
            <p:sp>
              <p:nvSpPr>
                <p:cNvPr id="104" name="object 16"/>
                <p:cNvSpPr txBox="1"/>
                <p:nvPr/>
              </p:nvSpPr>
              <p:spPr>
                <a:xfrm>
                  <a:off x="440415" y="5986591"/>
                  <a:ext cx="1580400" cy="544093"/>
                </a:xfrm>
                <a:prstGeom prst="rect">
                  <a:avLst/>
                </a:prstGeom>
              </p:spPr>
              <p:txBody>
                <a:bodyPr wrap="square" lIns="0" tIns="8255" rIns="0" bIns="0" rtlCol="0">
                  <a:noAutofit/>
                </a:bodyPr>
                <a:lstStyle/>
                <a:p>
                  <a:pPr algn="ctr">
                    <a:lnSpc>
                      <a:spcPts val="1300"/>
                    </a:lnSpc>
                  </a:pPr>
                  <a:r>
                    <a:rPr lang="en-GB" sz="1100" b="1" spc="-5" dirty="0">
                      <a:solidFill>
                        <a:srgbClr val="FFFFFF"/>
                      </a:solidFill>
                      <a:cs typeface="Calibri"/>
                    </a:rPr>
                    <a:t>Improved performance of the transport network for our travelling customers</a:t>
                  </a:r>
                  <a:endParaRPr sz="1100" dirty="0">
                    <a:latin typeface="Calibri"/>
                    <a:cs typeface="Calibri"/>
                  </a:endParaRPr>
                </a:p>
              </p:txBody>
            </p:sp>
          </p:grpSp>
        </p:grpSp>
      </p:grpSp>
      <p:grpSp>
        <p:nvGrpSpPr>
          <p:cNvPr id="30" name="Group 29"/>
          <p:cNvGrpSpPr/>
          <p:nvPr/>
        </p:nvGrpSpPr>
        <p:grpSpPr>
          <a:xfrm>
            <a:off x="5001802" y="609600"/>
            <a:ext cx="1739900" cy="1746250"/>
            <a:chOff x="3649074" y="1130052"/>
            <a:chExt cx="1739900" cy="1746250"/>
          </a:xfrm>
        </p:grpSpPr>
        <p:sp>
          <p:nvSpPr>
            <p:cNvPr id="114" name="object 83"/>
            <p:cNvSpPr/>
            <p:nvPr/>
          </p:nvSpPr>
          <p:spPr>
            <a:xfrm>
              <a:off x="3649074" y="1130052"/>
              <a:ext cx="1739900" cy="1746250"/>
            </a:xfrm>
            <a:prstGeom prst="rect">
              <a:avLst/>
            </a:prstGeom>
            <a:blipFill>
              <a:blip r:embed="rId13" cstate="print">
                <a:extLst>
                  <a:ext uri="{BEBA8EAE-BF5A-486C-A8C5-ECC9F3942E4B}">
                    <a14:imgProps xmlns:a14="http://schemas.microsoft.com/office/drawing/2010/main">
                      <a14:imgLayer r:embed="rId14">
                        <a14:imgEffect>
                          <a14:backgroundRemoval t="0" b="100000" l="0" r="100000"/>
                        </a14:imgEffect>
                      </a14:imgLayer>
                    </a14:imgProps>
                  </a:ext>
                </a:extLst>
              </a:blip>
              <a:stretch>
                <a:fillRect/>
              </a:stretch>
            </a:blipFill>
          </p:spPr>
          <p:txBody>
            <a:bodyPr wrap="square" lIns="0" tIns="0" rIns="0" bIns="0" rtlCol="0">
              <a:noAutofit/>
            </a:bodyPr>
            <a:lstStyle/>
            <a:p>
              <a:pPr algn="ctr">
                <a:spcAft>
                  <a:spcPts val="0"/>
                </a:spcAft>
              </a:pPr>
              <a:r>
                <a:rPr lang="en-GB" sz="1200" dirty="0">
                  <a:effectLst/>
                  <a:latin typeface="Arial" panose="020B0604020202020204" pitchFamily="34" charset="0"/>
                  <a:ea typeface="Times New Roman" panose="02020603050405020304" pitchFamily="18" charset="0"/>
                </a:rPr>
                <a:t> </a:t>
              </a:r>
            </a:p>
          </p:txBody>
        </p:sp>
        <p:sp>
          <p:nvSpPr>
            <p:cNvPr id="113" name="object 30"/>
            <p:cNvSpPr txBox="1"/>
            <p:nvPr/>
          </p:nvSpPr>
          <p:spPr>
            <a:xfrm>
              <a:off x="3919614" y="1670556"/>
              <a:ext cx="1160894" cy="1009102"/>
            </a:xfrm>
            <a:prstGeom prst="rect">
              <a:avLst/>
            </a:prstGeom>
          </p:spPr>
          <p:txBody>
            <a:bodyPr wrap="square" lIns="0" tIns="9493" rIns="0" bIns="0" rtlCol="0">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3901" marR="133557" algn="ctr">
                <a:lnSpc>
                  <a:spcPts val="1495"/>
                </a:lnSpc>
              </a:pPr>
              <a:r>
                <a:rPr sz="2400" b="1" spc="-12" dirty="0">
                  <a:solidFill>
                    <a:srgbClr val="FFFFFF"/>
                  </a:solidFill>
                  <a:latin typeface="Calibri"/>
                  <a:cs typeface="Calibri"/>
                </a:rPr>
                <a:t>£</a:t>
              </a:r>
              <a:r>
                <a:rPr lang="en-GB" sz="2400" b="1" spc="-12" dirty="0">
                  <a:solidFill>
                    <a:srgbClr val="FFFFFF"/>
                  </a:solidFill>
                  <a:latin typeface="Calibri"/>
                  <a:cs typeface="Calibri"/>
                </a:rPr>
                <a:t>456</a:t>
              </a:r>
              <a:r>
                <a:rPr sz="2400" b="1" spc="-12" dirty="0">
                  <a:solidFill>
                    <a:srgbClr val="FFFFFF"/>
                  </a:solidFill>
                  <a:latin typeface="Calibri"/>
                  <a:cs typeface="Calibri"/>
                </a:rPr>
                <a:t>m</a:t>
              </a:r>
              <a:endParaRPr lang="en-GB" sz="200" spc="-3" dirty="0">
                <a:solidFill>
                  <a:srgbClr val="FFFFFF"/>
                </a:solidFill>
                <a:latin typeface="Calibri"/>
                <a:cs typeface="Calibri"/>
              </a:endParaRPr>
            </a:p>
            <a:p>
              <a:pPr marL="16916" marR="31914" algn="ctr">
                <a:lnSpc>
                  <a:spcPts val="1320"/>
                </a:lnSpc>
              </a:pPr>
              <a:r>
                <a:rPr sz="1400" spc="-3" dirty="0">
                  <a:solidFill>
                    <a:srgbClr val="FFFFFF"/>
                  </a:solidFill>
                  <a:latin typeface="Calibri"/>
                  <a:cs typeface="Calibri"/>
                </a:rPr>
                <a:t>allocated for</a:t>
              </a:r>
              <a:endParaRPr sz="1400" dirty="0">
                <a:latin typeface="Calibri"/>
                <a:cs typeface="Calibri"/>
              </a:endParaRPr>
            </a:p>
            <a:p>
              <a:pPr marL="114452" marR="125461" algn="ctr">
                <a:lnSpc>
                  <a:spcPts val="1320"/>
                </a:lnSpc>
              </a:pPr>
              <a:r>
                <a:rPr lang="en-GB" sz="1400" spc="-2" dirty="0">
                  <a:solidFill>
                    <a:srgbClr val="FFFFFF"/>
                  </a:solidFill>
                  <a:latin typeface="Calibri"/>
                  <a:cs typeface="Calibri"/>
                </a:rPr>
                <a:t>Transport Projects</a:t>
              </a:r>
              <a:endParaRPr sz="1400" dirty="0">
                <a:latin typeface="Calibri"/>
                <a:cs typeface="Calibri"/>
              </a:endParaRPr>
            </a:p>
          </p:txBody>
        </p:sp>
      </p:grpSp>
      <p:sp>
        <p:nvSpPr>
          <p:cNvPr id="32" name="TextBox 31">
            <a:extLst>
              <a:ext uri="{FF2B5EF4-FFF2-40B4-BE49-F238E27FC236}">
                <a16:creationId xmlns:a16="http://schemas.microsoft.com/office/drawing/2014/main" id="{317F4D9B-5374-44E9-9407-C14D2B2F10DF}"/>
              </a:ext>
            </a:extLst>
          </p:cNvPr>
          <p:cNvSpPr txBox="1"/>
          <p:nvPr/>
        </p:nvSpPr>
        <p:spPr>
          <a:xfrm>
            <a:off x="235859" y="2328446"/>
            <a:ext cx="5325578" cy="338554"/>
          </a:xfrm>
          <a:prstGeom prst="rect">
            <a:avLst/>
          </a:prstGeom>
          <a:noFill/>
        </p:spPr>
        <p:txBody>
          <a:bodyPr wrap="square" rtlCol="0">
            <a:spAutoFit/>
          </a:bodyPr>
          <a:lstStyle/>
          <a:p>
            <a:pPr marL="171450" indent="-171450">
              <a:buFont typeface="Arial" panose="020B0604020202020204" pitchFamily="34" charset="0"/>
              <a:buChar char="•"/>
            </a:pPr>
            <a:r>
              <a:rPr lang="en-GB" sz="800" smtClean="0"/>
              <a:t>Meeting </a:t>
            </a:r>
            <a:r>
              <a:rPr lang="en-GB" sz="800" dirty="0"/>
              <a:t>with Salford comms held to outline roles and responsibilities ahead of work starting on the A666 bus lane proposal for Bolton Road in the Swinton/Salford area.</a:t>
            </a:r>
          </a:p>
        </p:txBody>
      </p:sp>
      <p:sp>
        <p:nvSpPr>
          <p:cNvPr id="38" name="TextBox 37">
            <a:extLst>
              <a:ext uri="{FF2B5EF4-FFF2-40B4-BE49-F238E27FC236}">
                <a16:creationId xmlns:a16="http://schemas.microsoft.com/office/drawing/2014/main" id="{353E8326-AAB4-4DBD-971B-43B9032EE97A}"/>
              </a:ext>
            </a:extLst>
          </p:cNvPr>
          <p:cNvSpPr txBox="1"/>
          <p:nvPr/>
        </p:nvSpPr>
        <p:spPr>
          <a:xfrm>
            <a:off x="228169" y="3242846"/>
            <a:ext cx="4646896" cy="338554"/>
          </a:xfrm>
          <a:prstGeom prst="rect">
            <a:avLst/>
          </a:prstGeom>
          <a:noFill/>
        </p:spPr>
        <p:txBody>
          <a:bodyPr wrap="square" rtlCol="0">
            <a:spAutoFit/>
          </a:bodyPr>
          <a:lstStyle/>
          <a:p>
            <a:pPr marL="171450" indent="-171450">
              <a:buFont typeface="Arial" panose="020B0604020202020204" pitchFamily="34" charset="0"/>
              <a:buChar char="•"/>
            </a:pPr>
            <a:r>
              <a:rPr lang="en-GB" sz="800" dirty="0"/>
              <a:t>Liaison with MCC and SCC regarding schemes that will fall under the most disruptive category in 2020. The discussions held will enable TfGM to provide support to the Local Authorities through travel advice.</a:t>
            </a:r>
            <a:endParaRPr lang="en-GB" sz="900" dirty="0"/>
          </a:p>
        </p:txBody>
      </p:sp>
      <p:sp>
        <p:nvSpPr>
          <p:cNvPr id="39" name="TextBox 38">
            <a:extLst>
              <a:ext uri="{FF2B5EF4-FFF2-40B4-BE49-F238E27FC236}">
                <a16:creationId xmlns:a16="http://schemas.microsoft.com/office/drawing/2014/main" id="{DBFAC62E-E026-485F-AD39-70BC80BDF961}"/>
              </a:ext>
            </a:extLst>
          </p:cNvPr>
          <p:cNvSpPr txBox="1"/>
          <p:nvPr/>
        </p:nvSpPr>
        <p:spPr>
          <a:xfrm>
            <a:off x="231978" y="2671183"/>
            <a:ext cx="4657486" cy="584775"/>
          </a:xfrm>
          <a:prstGeom prst="rect">
            <a:avLst/>
          </a:prstGeom>
          <a:noFill/>
        </p:spPr>
        <p:txBody>
          <a:bodyPr wrap="square" rtlCol="0">
            <a:spAutoFit/>
          </a:bodyPr>
          <a:lstStyle/>
          <a:p>
            <a:pPr marL="171450" indent="-171450">
              <a:buFont typeface="Arial" panose="020B0604020202020204" pitchFamily="34" charset="0"/>
              <a:buChar char="•"/>
            </a:pPr>
            <a:r>
              <a:rPr lang="en-GB" sz="800" dirty="0"/>
              <a:t>Continued support of MCC to help provide travel advice to the public while work took place on MSIRR Regent Road. </a:t>
            </a:r>
            <a:r>
              <a:rPr lang="en-GB" sz="800" dirty="0" smtClean="0"/>
              <a:t>TfGM’s </a:t>
            </a:r>
            <a:r>
              <a:rPr lang="en-GB" sz="800" dirty="0"/>
              <a:t>MSIRR travel advice page </a:t>
            </a:r>
            <a:r>
              <a:rPr lang="en-GB" sz="800" dirty="0" smtClean="0"/>
              <a:t>had received </a:t>
            </a:r>
            <a:r>
              <a:rPr lang="en-GB" sz="800" dirty="0"/>
              <a:t>over 300,000 views making it the organisation’s most viewed page ever – further demonstrating TfGM’s ability to provide the travelling public with best in class travel advice.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1906</TotalTime>
  <Words>428</Words>
  <Application>Microsoft Office PowerPoint</Application>
  <PresentationFormat>Widescreen</PresentationFormat>
  <Paragraphs>118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Gregg</dc:creator>
  <cp:lastModifiedBy>Gaskell, Catherine</cp:lastModifiedBy>
  <cp:revision>119</cp:revision>
  <cp:lastPrinted>2019-06-17T13:34:05Z</cp:lastPrinted>
  <dcterms:modified xsi:type="dcterms:W3CDTF">2020-02-18T09:18:49Z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0d87a5c-0f5a-43f2-a5b6-162bf6517b6e_Enabled">
    <vt:lpwstr>True</vt:lpwstr>
  </property>
  <property fmtid="{D5CDD505-2E9C-101B-9397-08002B2CF9AE}" pid="3" name="MSIP_Label_40d87a5c-0f5a-43f2-a5b6-162bf6517b6e_SiteId">
    <vt:lpwstr>f9300280-65a0-46f8-a18c-a296431980f5</vt:lpwstr>
  </property>
  <property fmtid="{D5CDD505-2E9C-101B-9397-08002B2CF9AE}" pid="4" name="MSIP_Label_40d87a5c-0f5a-43f2-a5b6-162bf6517b6e_Owner">
    <vt:lpwstr>Daniel.Gregg@macegroup.com</vt:lpwstr>
  </property>
  <property fmtid="{D5CDD505-2E9C-101B-9397-08002B2CF9AE}" pid="5" name="MSIP_Label_40d87a5c-0f5a-43f2-a5b6-162bf6517b6e_SetDate">
    <vt:lpwstr>2019-11-20T17:57:32.6141614Z</vt:lpwstr>
  </property>
  <property fmtid="{D5CDD505-2E9C-101B-9397-08002B2CF9AE}" pid="6" name="MSIP_Label_40d87a5c-0f5a-43f2-a5b6-162bf6517b6e_Name">
    <vt:lpwstr>Public</vt:lpwstr>
  </property>
  <property fmtid="{D5CDD505-2E9C-101B-9397-08002B2CF9AE}" pid="7" name="MSIP_Label_40d87a5c-0f5a-43f2-a5b6-162bf6517b6e_Application">
    <vt:lpwstr>Microsoft Azure Information Protection</vt:lpwstr>
  </property>
  <property fmtid="{D5CDD505-2E9C-101B-9397-08002B2CF9AE}" pid="8" name="MSIP_Label_40d87a5c-0f5a-43f2-a5b6-162bf6517b6e_Extended_MSFT_Method">
    <vt:lpwstr>Automatic</vt:lpwstr>
  </property>
  <property fmtid="{D5CDD505-2E9C-101B-9397-08002B2CF9AE}" pid="9" name="MSIP_Label_ff528e02-ab69-43a8-9134-6d8d1b0c706c_Enabled">
    <vt:lpwstr>True</vt:lpwstr>
  </property>
  <property fmtid="{D5CDD505-2E9C-101B-9397-08002B2CF9AE}" pid="10" name="MSIP_Label_ff528e02-ab69-43a8-9134-6d8d1b0c706c_SiteId">
    <vt:lpwstr>f9300280-65a0-46f8-a18c-a296431980f5</vt:lpwstr>
  </property>
  <property fmtid="{D5CDD505-2E9C-101B-9397-08002B2CF9AE}" pid="11" name="MSIP_Label_ff528e02-ab69-43a8-9134-6d8d1b0c706c_Owner">
    <vt:lpwstr>Daniel.Gregg@macegroup.com</vt:lpwstr>
  </property>
  <property fmtid="{D5CDD505-2E9C-101B-9397-08002B2CF9AE}" pid="12" name="MSIP_Label_ff528e02-ab69-43a8-9134-6d8d1b0c706c_SetDate">
    <vt:lpwstr>2019-11-20T17:57:32.6141614Z</vt:lpwstr>
  </property>
  <property fmtid="{D5CDD505-2E9C-101B-9397-08002B2CF9AE}" pid="13" name="MSIP_Label_ff528e02-ab69-43a8-9134-6d8d1b0c706c_Name">
    <vt:lpwstr>Markings</vt:lpwstr>
  </property>
  <property fmtid="{D5CDD505-2E9C-101B-9397-08002B2CF9AE}" pid="14" name="MSIP_Label_ff528e02-ab69-43a8-9134-6d8d1b0c706c_Application">
    <vt:lpwstr>Microsoft Azure Information Protection</vt:lpwstr>
  </property>
  <property fmtid="{D5CDD505-2E9C-101B-9397-08002B2CF9AE}" pid="15" name="MSIP_Label_ff528e02-ab69-43a8-9134-6d8d1b0c706c_Parent">
    <vt:lpwstr>40d87a5c-0f5a-43f2-a5b6-162bf6517b6e</vt:lpwstr>
  </property>
  <property fmtid="{D5CDD505-2E9C-101B-9397-08002B2CF9AE}" pid="16" name="MSIP_Label_ff528e02-ab69-43a8-9134-6d8d1b0c706c_Extended_MSFT_Method">
    <vt:lpwstr>Automatic</vt:lpwstr>
  </property>
  <property fmtid="{D5CDD505-2E9C-101B-9397-08002B2CF9AE}" pid="17" name="Sensitivity">
    <vt:lpwstr>Public Markings</vt:lpwstr>
  </property>
</Properties>
</file>